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43"/>
  </p:notesMasterIdLst>
  <p:sldIdLst>
    <p:sldId id="281" r:id="rId5"/>
    <p:sldId id="283" r:id="rId6"/>
    <p:sldId id="284" r:id="rId7"/>
    <p:sldId id="286" r:id="rId8"/>
    <p:sldId id="258" r:id="rId9"/>
    <p:sldId id="259" r:id="rId10"/>
    <p:sldId id="260" r:id="rId11"/>
    <p:sldId id="261" r:id="rId12"/>
    <p:sldId id="262" r:id="rId13"/>
    <p:sldId id="299" r:id="rId14"/>
    <p:sldId id="264" r:id="rId15"/>
    <p:sldId id="265" r:id="rId16"/>
    <p:sldId id="266" r:id="rId17"/>
    <p:sldId id="267" r:id="rId18"/>
    <p:sldId id="301" r:id="rId19"/>
    <p:sldId id="300" r:id="rId20"/>
    <p:sldId id="302" r:id="rId21"/>
    <p:sldId id="303" r:id="rId22"/>
    <p:sldId id="270" r:id="rId23"/>
    <p:sldId id="271" r:id="rId24"/>
    <p:sldId id="294" r:id="rId25"/>
    <p:sldId id="272" r:id="rId26"/>
    <p:sldId id="273" r:id="rId27"/>
    <p:sldId id="295" r:id="rId28"/>
    <p:sldId id="274" r:id="rId29"/>
    <p:sldId id="275" r:id="rId30"/>
    <p:sldId id="287" r:id="rId31"/>
    <p:sldId id="288" r:id="rId32"/>
    <p:sldId id="293" r:id="rId33"/>
    <p:sldId id="289" r:id="rId34"/>
    <p:sldId id="291" r:id="rId35"/>
    <p:sldId id="292" r:id="rId36"/>
    <p:sldId id="290" r:id="rId37"/>
    <p:sldId id="277" r:id="rId38"/>
    <p:sldId id="279" r:id="rId39"/>
    <p:sldId id="296" r:id="rId40"/>
    <p:sldId id="297" r:id="rId41"/>
    <p:sldId id="280" r:id="rId42"/>
  </p:sldIdLst>
  <p:sldSz cx="9144000" cy="5143500" type="screen16x9"/>
  <p:notesSz cx="6858000" cy="9144000"/>
  <p:embeddedFontLst>
    <p:embeddedFont>
      <p:font typeface="Alfa Slab One" panose="020B0604020202020204" charset="0"/>
      <p:regular r:id="rId44"/>
    </p:embeddedFont>
    <p:embeddedFont>
      <p:font typeface="Lato" panose="020F0502020204030203" pitchFamily="34" charset="0"/>
      <p:regular r:id="rId45"/>
      <p:bold r:id="rId46"/>
      <p:italic r:id="rId47"/>
      <p:boldItalic r:id="rId48"/>
    </p:embeddedFont>
    <p:embeddedFont>
      <p:font typeface="Proxima Nova" panose="020B0604020202020204" charset="0"/>
      <p:regular r:id="rId49"/>
      <p:bold r:id="rId50"/>
      <p:italic r:id="rId51"/>
      <p:boldItalic r:id="rId52"/>
    </p:embeddedFont>
    <p:embeddedFont>
      <p:font typeface="Raleway"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796B4D-0816-4517-AEEF-C97A412D22FF}" v="3" dt="2023-08-28T14:41:33.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2532" y="15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3ee6eb12d3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3ee6eb12d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3ee6eb12d3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3ee6eb12d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3ee6eb12d3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3ee6eb12d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56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3ee6eb12d3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3ee6eb12d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304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3ee6eb12d3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3ee6eb12d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205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3ee6eb12d3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3ee6eb12d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951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e6eb12d3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3ee6eb12d3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ee6eb12d3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3ee6eb12d3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ee6eb12d3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3ee6eb12d3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301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3ee6eb12d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3ee6eb12d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3ee6eb12d3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3ee6eb12d3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3ee6eb12d3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3ee6eb12d3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098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3ee6eb12d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3ee6eb12d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ee6eb12d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ee6eb12d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ee6eb12d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ee6eb12d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062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ee6eb12d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ee6eb12d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221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ee6eb12d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ee6eb12d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447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ee6eb12d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ee6eb12d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165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ee6eb12d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ee6eb12d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56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ee6eb12d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ee6eb12d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882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ee6eb12d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ee6eb12d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399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3ee6eb12d3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3ee6eb12d3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3ee6eb12d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3ee6eb12d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3ee6eb12d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3ee6eb12d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362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3ee6eb12d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3ee6eb12d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189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b9a0b074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3ee6eb12d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3ee6eb12d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3ee6eb12d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3ee6eb12d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3ee6eb12d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3ee6eb12d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3ee6eb12d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3ee6eb12d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416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ee6eb12d3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ee6eb12d3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3ee6eb12d3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3ee6eb12d3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24.jpg"/></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24.jpg"/></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7ACA4059-2FD5-2F7C-EF3B-22F1A616E1A6}"/>
              </a:ext>
            </a:extLst>
          </p:cNvPr>
          <p:cNvSpPr/>
          <p:nvPr/>
        </p:nvSpPr>
        <p:spPr>
          <a:xfrm rot="16200000">
            <a:off x="5107687" y="1151606"/>
            <a:ext cx="6105527" cy="26402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402F9A09-6FE8-5F06-F28B-2BCE360CCC23}"/>
              </a:ext>
            </a:extLst>
          </p:cNvPr>
          <p:cNvSpPr/>
          <p:nvPr/>
        </p:nvSpPr>
        <p:spPr>
          <a:xfrm rot="5400000">
            <a:off x="-1925329" y="1297248"/>
            <a:ext cx="5247702" cy="25972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38568EA-FF07-B091-BFA4-C74C06E85AC1}"/>
              </a:ext>
            </a:extLst>
          </p:cNvPr>
          <p:cNvSpPr>
            <a:spLocks noGrp="1"/>
          </p:cNvSpPr>
          <p:nvPr>
            <p:ph type="title"/>
          </p:nvPr>
        </p:nvSpPr>
        <p:spPr>
          <a:xfrm>
            <a:off x="311700" y="1122218"/>
            <a:ext cx="8114400" cy="3804232"/>
          </a:xfrm>
        </p:spPr>
        <p:txBody>
          <a:bodyPr/>
          <a:lstStyle/>
          <a:p>
            <a:r>
              <a:rPr lang="en-IN" dirty="0"/>
              <a:t> </a:t>
            </a:r>
          </a:p>
        </p:txBody>
      </p:sp>
      <p:sp>
        <p:nvSpPr>
          <p:cNvPr id="3" name="Isosceles Triangle 2">
            <a:extLst>
              <a:ext uri="{FF2B5EF4-FFF2-40B4-BE49-F238E27FC236}">
                <a16:creationId xmlns:a16="http://schemas.microsoft.com/office/drawing/2014/main" id="{3A7FC305-717D-65A8-4FBD-7769375985CE}"/>
              </a:ext>
            </a:extLst>
          </p:cNvPr>
          <p:cNvSpPr/>
          <p:nvPr/>
        </p:nvSpPr>
        <p:spPr>
          <a:xfrm>
            <a:off x="-314325" y="581025"/>
            <a:ext cx="4886325" cy="456247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C6527DCE-2FA2-63F3-8C16-17FC7D0179E2}"/>
              </a:ext>
            </a:extLst>
          </p:cNvPr>
          <p:cNvSpPr/>
          <p:nvPr/>
        </p:nvSpPr>
        <p:spPr>
          <a:xfrm rot="10800000">
            <a:off x="1441537" y="-191373"/>
            <a:ext cx="4438650" cy="380423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40549478-01D8-73B7-7EE9-B1EBCFACA433}"/>
              </a:ext>
            </a:extLst>
          </p:cNvPr>
          <p:cNvSpPr/>
          <p:nvPr/>
        </p:nvSpPr>
        <p:spPr>
          <a:xfrm>
            <a:off x="2816138" y="657225"/>
            <a:ext cx="4886325" cy="456247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Isosceles Triangle 5">
            <a:extLst>
              <a:ext uri="{FF2B5EF4-FFF2-40B4-BE49-F238E27FC236}">
                <a16:creationId xmlns:a16="http://schemas.microsoft.com/office/drawing/2014/main" id="{29109884-1972-04FB-EE4E-806C4BD1DB75}"/>
              </a:ext>
            </a:extLst>
          </p:cNvPr>
          <p:cNvSpPr/>
          <p:nvPr/>
        </p:nvSpPr>
        <p:spPr>
          <a:xfrm rot="10800000">
            <a:off x="-1141996" y="-1298006"/>
            <a:ext cx="5411831" cy="50508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B20D0197-5D84-9919-7AE9-876E0F7743B5}"/>
              </a:ext>
            </a:extLst>
          </p:cNvPr>
          <p:cNvSpPr/>
          <p:nvPr/>
        </p:nvSpPr>
        <p:spPr>
          <a:xfrm rot="10800000">
            <a:off x="3925407" y="-711205"/>
            <a:ext cx="5411831" cy="50508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BF4797F7-2B02-8FD0-7C85-B89ED25F0DC4}"/>
              </a:ext>
            </a:extLst>
          </p:cNvPr>
          <p:cNvSpPr/>
          <p:nvPr/>
        </p:nvSpPr>
        <p:spPr>
          <a:xfrm>
            <a:off x="4753078" y="1440148"/>
            <a:ext cx="4886325" cy="456247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oogle Shape;81;p16">
            <a:extLst>
              <a:ext uri="{FF2B5EF4-FFF2-40B4-BE49-F238E27FC236}">
                <a16:creationId xmlns:a16="http://schemas.microsoft.com/office/drawing/2014/main" id="{DEEE42A8-EF0D-E72A-4093-CF3D8072E73B}"/>
              </a:ext>
            </a:extLst>
          </p:cNvPr>
          <p:cNvPicPr preferRelativeResize="0"/>
          <p:nvPr/>
        </p:nvPicPr>
        <p:blipFill>
          <a:blip r:embed="rId2">
            <a:alphaModFix/>
          </a:blip>
          <a:stretch>
            <a:fillRect/>
          </a:stretch>
        </p:blipFill>
        <p:spPr>
          <a:xfrm>
            <a:off x="-6844955" y="-3647000"/>
            <a:ext cx="3106226" cy="3065975"/>
          </a:xfrm>
          <a:prstGeom prst="rect">
            <a:avLst/>
          </a:prstGeom>
          <a:noFill/>
          <a:ln>
            <a:noFill/>
          </a:ln>
        </p:spPr>
      </p:pic>
    </p:spTree>
    <p:extLst>
      <p:ext uri="{BB962C8B-B14F-4D97-AF65-F5344CB8AC3E}">
        <p14:creationId xmlns:p14="http://schemas.microsoft.com/office/powerpoint/2010/main" val="3337424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idx="4294967295"/>
          </p:nvPr>
        </p:nvSpPr>
        <p:spPr>
          <a:xfrm>
            <a:off x="535775" y="712150"/>
            <a:ext cx="5721300" cy="768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 sz="3600" dirty="0">
                <a:solidFill>
                  <a:schemeClr val="dk1"/>
                </a:solidFill>
              </a:rPr>
              <a:t>OBJECTIVE</a:t>
            </a:r>
            <a:endParaRPr sz="2400" dirty="0"/>
          </a:p>
        </p:txBody>
      </p:sp>
      <p:sp>
        <p:nvSpPr>
          <p:cNvPr id="98" name="Google Shape;98;p19"/>
          <p:cNvSpPr txBox="1">
            <a:spLocks noGrp="1"/>
          </p:cNvSpPr>
          <p:nvPr>
            <p:ph type="title" idx="4294967295"/>
          </p:nvPr>
        </p:nvSpPr>
        <p:spPr>
          <a:xfrm>
            <a:off x="535775" y="2104264"/>
            <a:ext cx="8158282" cy="1756536"/>
          </a:xfrm>
          <a:prstGeom prst="rect">
            <a:avLst/>
          </a:prstGeom>
          <a:solidFill>
            <a:schemeClr val="tx2">
              <a:lumMod val="10000"/>
              <a:alpha val="52000"/>
            </a:schemeClr>
          </a:solidFill>
        </p:spPr>
        <p:txBody>
          <a:bodyPr spcFirstLastPara="1" wrap="square" lIns="91425" tIns="91425" rIns="91425" bIns="91425" anchor="t" anchorCtr="0">
            <a:normAutofit/>
          </a:bodyPr>
          <a:lstStyle/>
          <a:p>
            <a:pPr marL="457200" lvl="0" indent="0" algn="just" rtl="0">
              <a:lnSpc>
                <a:spcPct val="115000"/>
              </a:lnSpc>
              <a:spcBef>
                <a:spcPts val="1000"/>
              </a:spcBef>
              <a:spcAft>
                <a:spcPts val="0"/>
              </a:spcAft>
              <a:buNone/>
            </a:pPr>
            <a:r>
              <a:rPr lang="en-US" sz="1800" dirty="0">
                <a:solidFill>
                  <a:schemeClr val="bg1">
                    <a:lumMod val="95000"/>
                  </a:schemeClr>
                </a:solidFill>
                <a:latin typeface="Times New Roman"/>
                <a:ea typeface="Times New Roman"/>
                <a:cs typeface="Times New Roman"/>
                <a:sym typeface="Times New Roman"/>
              </a:rPr>
              <a:t>The primary objective of the World Cup Predictor project is to leverage data science and technology to provide accurate match outcome predictions, enrich the experience of football fans, inform strategic decisions, and contribute to the broader understanding of the game's dynamics through data-driven insights.</a:t>
            </a:r>
          </a:p>
        </p:txBody>
      </p:sp>
    </p:spTree>
    <p:extLst>
      <p:ext uri="{BB962C8B-B14F-4D97-AF65-F5344CB8AC3E}">
        <p14:creationId xmlns:p14="http://schemas.microsoft.com/office/powerpoint/2010/main" val="1465981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ctr" rtl="0">
              <a:spcBef>
                <a:spcPts val="0"/>
              </a:spcBef>
              <a:spcAft>
                <a:spcPts val="0"/>
              </a:spcAft>
              <a:buNone/>
            </a:pPr>
            <a:r>
              <a:rPr lang="en"/>
              <a:t>METHODOLOGY </a:t>
            </a:r>
            <a:endParaRPr>
              <a:solidFill>
                <a:schemeClr val="accent5"/>
              </a:solidFill>
            </a:endParaRPr>
          </a:p>
          <a:p>
            <a:pPr marL="0" lvl="0" indent="0" algn="ctr" rtl="0">
              <a:spcBef>
                <a:spcPts val="0"/>
              </a:spcBef>
              <a:spcAft>
                <a:spcPts val="0"/>
              </a:spcAft>
              <a:buNone/>
            </a:pPr>
            <a:r>
              <a:rPr lang="en">
                <a:solidFill>
                  <a:schemeClr val="accent5"/>
                </a:solidFill>
              </a:rPr>
              <a:t> USED</a:t>
            </a:r>
            <a:endParaRPr>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13"/>
        <p:cNvGrpSpPr/>
        <p:nvPr/>
      </p:nvGrpSpPr>
      <p:grpSpPr>
        <a:xfrm>
          <a:off x="0" y="0"/>
          <a:ext cx="0" cy="0"/>
          <a:chOff x="0" y="0"/>
          <a:chExt cx="0" cy="0"/>
        </a:xfrm>
      </p:grpSpPr>
      <p:sp>
        <p:nvSpPr>
          <p:cNvPr id="114" name="Google Shape;114;p22"/>
          <p:cNvSpPr txBox="1">
            <a:spLocks noGrp="1"/>
          </p:cNvSpPr>
          <p:nvPr>
            <p:ph type="title" idx="4294967295"/>
          </p:nvPr>
        </p:nvSpPr>
        <p:spPr>
          <a:xfrm>
            <a:off x="4717144" y="1204684"/>
            <a:ext cx="4134764" cy="1204687"/>
          </a:xfrm>
          <a:prstGeom prst="rect">
            <a:avLst/>
          </a:prstGeom>
        </p:spPr>
        <p:txBody>
          <a:bodyPr spcFirstLastPara="1" wrap="square" lIns="91425" tIns="91425" rIns="91425" bIns="91425" anchor="t" anchorCtr="0">
            <a:normAutofit/>
          </a:bodyPr>
          <a:lstStyle/>
          <a:p>
            <a:pPr marL="0" lvl="0" indent="0" algn="just" rtl="0">
              <a:lnSpc>
                <a:spcPct val="115000"/>
              </a:lnSpc>
              <a:spcBef>
                <a:spcPts val="1000"/>
              </a:spcBef>
              <a:spcAft>
                <a:spcPts val="0"/>
              </a:spcAft>
              <a:buNone/>
            </a:pPr>
            <a:r>
              <a:rPr lang="en" sz="2000" b="1" dirty="0">
                <a:solidFill>
                  <a:schemeClr val="bg1">
                    <a:lumMod val="95000"/>
                  </a:schemeClr>
                </a:solidFill>
                <a:latin typeface="Times New Roman"/>
                <a:ea typeface="Times New Roman"/>
                <a:cs typeface="Times New Roman"/>
                <a:sym typeface="Times New Roman"/>
              </a:rPr>
              <a:t>The methodology used in a World Cup prediction project involves:</a:t>
            </a:r>
            <a:endParaRPr sz="2800" b="1" dirty="0">
              <a:solidFill>
                <a:schemeClr val="bg1">
                  <a:lumMod val="95000"/>
                </a:schemeClr>
              </a:solidFill>
            </a:endParaRPr>
          </a:p>
        </p:txBody>
      </p:sp>
      <p:sp>
        <p:nvSpPr>
          <p:cNvPr id="115" name="Google Shape;115;p22"/>
          <p:cNvSpPr txBox="1">
            <a:spLocks noGrp="1"/>
          </p:cNvSpPr>
          <p:nvPr>
            <p:ph type="title" idx="4294967295"/>
          </p:nvPr>
        </p:nvSpPr>
        <p:spPr>
          <a:xfrm>
            <a:off x="5906060" y="2263921"/>
            <a:ext cx="5197200" cy="3067500"/>
          </a:xfrm>
          <a:prstGeom prst="rect">
            <a:avLst/>
          </a:prstGeom>
        </p:spPr>
        <p:txBody>
          <a:bodyPr spcFirstLastPara="1" wrap="square" lIns="91425" tIns="91425" rIns="91425" bIns="91425" anchor="t" anchorCtr="0">
            <a:normAutofit/>
          </a:bodyPr>
          <a:lstStyle/>
          <a:p>
            <a:pPr marL="469900" lvl="0" indent="-241300" algn="just" rtl="0">
              <a:lnSpc>
                <a:spcPct val="115000"/>
              </a:lnSpc>
              <a:spcBef>
                <a:spcPts val="1000"/>
              </a:spcBef>
              <a:spcAft>
                <a:spcPts val="0"/>
              </a:spcAft>
              <a:buNone/>
            </a:pPr>
            <a:r>
              <a:rPr lang="en" sz="1800" b="1" dirty="0">
                <a:solidFill>
                  <a:schemeClr val="bg1">
                    <a:lumMod val="95000"/>
                  </a:schemeClr>
                </a:solidFill>
                <a:latin typeface="Times New Roman"/>
                <a:ea typeface="Times New Roman"/>
                <a:cs typeface="Times New Roman"/>
                <a:sym typeface="Times New Roman"/>
              </a:rPr>
              <a:t>1.</a:t>
            </a:r>
            <a:r>
              <a:rPr lang="en" sz="700" dirty="0">
                <a:solidFill>
                  <a:schemeClr val="bg1">
                    <a:lumMod val="95000"/>
                  </a:schemeClr>
                </a:solidFill>
                <a:latin typeface="Times New Roman"/>
                <a:ea typeface="Times New Roman"/>
                <a:cs typeface="Times New Roman"/>
                <a:sym typeface="Times New Roman"/>
              </a:rPr>
              <a:t>   </a:t>
            </a:r>
            <a:r>
              <a:rPr lang="en" sz="1800" b="1" dirty="0">
                <a:solidFill>
                  <a:schemeClr val="bg1">
                    <a:lumMod val="95000"/>
                  </a:schemeClr>
                </a:solidFill>
                <a:latin typeface="Times New Roman"/>
                <a:ea typeface="Times New Roman"/>
                <a:cs typeface="Times New Roman"/>
                <a:sym typeface="Times New Roman"/>
              </a:rPr>
              <a:t>Data Collection</a:t>
            </a:r>
            <a:r>
              <a:rPr lang="en" sz="1800" dirty="0">
                <a:solidFill>
                  <a:schemeClr val="bg1">
                    <a:lumMod val="95000"/>
                  </a:schemeClr>
                </a:solidFill>
                <a:latin typeface="Times New Roman"/>
                <a:ea typeface="Times New Roman"/>
                <a:cs typeface="Times New Roman"/>
                <a:sym typeface="Times New Roman"/>
              </a:rPr>
              <a:t> </a:t>
            </a:r>
            <a:endParaRPr sz="1800" dirty="0">
              <a:solidFill>
                <a:schemeClr val="bg1">
                  <a:lumMod val="95000"/>
                </a:schemeClr>
              </a:solidFill>
              <a:latin typeface="Times New Roman"/>
              <a:ea typeface="Times New Roman"/>
              <a:cs typeface="Times New Roman"/>
              <a:sym typeface="Times New Roman"/>
            </a:endParaRPr>
          </a:p>
          <a:p>
            <a:pPr marL="469900" lvl="0" indent="-241300" algn="just" rtl="0">
              <a:lnSpc>
                <a:spcPct val="115000"/>
              </a:lnSpc>
              <a:spcBef>
                <a:spcPts val="1000"/>
              </a:spcBef>
              <a:spcAft>
                <a:spcPts val="0"/>
              </a:spcAft>
              <a:buNone/>
            </a:pPr>
            <a:r>
              <a:rPr lang="en" sz="1800" b="1" dirty="0">
                <a:solidFill>
                  <a:schemeClr val="bg1">
                    <a:lumMod val="95000"/>
                  </a:schemeClr>
                </a:solidFill>
                <a:latin typeface="Times New Roman"/>
                <a:ea typeface="Times New Roman"/>
                <a:cs typeface="Times New Roman"/>
                <a:sym typeface="Times New Roman"/>
              </a:rPr>
              <a:t>2.</a:t>
            </a:r>
            <a:r>
              <a:rPr lang="en" sz="700" dirty="0">
                <a:solidFill>
                  <a:schemeClr val="bg1">
                    <a:lumMod val="95000"/>
                  </a:schemeClr>
                </a:solidFill>
                <a:latin typeface="Times New Roman"/>
                <a:ea typeface="Times New Roman"/>
                <a:cs typeface="Times New Roman"/>
                <a:sym typeface="Times New Roman"/>
              </a:rPr>
              <a:t>   </a:t>
            </a:r>
            <a:r>
              <a:rPr lang="en" sz="1800" b="1" dirty="0">
                <a:solidFill>
                  <a:schemeClr val="bg1">
                    <a:lumMod val="95000"/>
                  </a:schemeClr>
                </a:solidFill>
                <a:latin typeface="Times New Roman"/>
                <a:ea typeface="Times New Roman"/>
                <a:cs typeface="Times New Roman"/>
                <a:sym typeface="Times New Roman"/>
              </a:rPr>
              <a:t>Feature Selection</a:t>
            </a:r>
            <a:endParaRPr sz="1800" b="1" dirty="0">
              <a:solidFill>
                <a:schemeClr val="bg1">
                  <a:lumMod val="95000"/>
                </a:schemeClr>
              </a:solidFill>
              <a:latin typeface="Times New Roman"/>
              <a:ea typeface="Times New Roman"/>
              <a:cs typeface="Times New Roman"/>
              <a:sym typeface="Times New Roman"/>
            </a:endParaRPr>
          </a:p>
          <a:p>
            <a:pPr marL="469900" lvl="0" indent="-241300" algn="just" rtl="0">
              <a:lnSpc>
                <a:spcPct val="115000"/>
              </a:lnSpc>
              <a:spcBef>
                <a:spcPts val="1000"/>
              </a:spcBef>
              <a:spcAft>
                <a:spcPts val="0"/>
              </a:spcAft>
              <a:buNone/>
            </a:pPr>
            <a:r>
              <a:rPr lang="en" sz="1800" b="1" dirty="0">
                <a:solidFill>
                  <a:schemeClr val="bg1">
                    <a:lumMod val="95000"/>
                  </a:schemeClr>
                </a:solidFill>
                <a:latin typeface="Times New Roman"/>
                <a:ea typeface="Times New Roman"/>
                <a:cs typeface="Times New Roman"/>
                <a:sym typeface="Times New Roman"/>
              </a:rPr>
              <a:t>3. Training</a:t>
            </a:r>
            <a:endParaRPr sz="1800" b="1" dirty="0">
              <a:solidFill>
                <a:schemeClr val="bg1">
                  <a:lumMod val="95000"/>
                </a:schemeClr>
              </a:solidFill>
              <a:latin typeface="Times New Roman"/>
              <a:ea typeface="Times New Roman"/>
              <a:cs typeface="Times New Roman"/>
              <a:sym typeface="Times New Roman"/>
            </a:endParaRPr>
          </a:p>
          <a:p>
            <a:pPr marL="469900" lvl="0" indent="-241300" algn="just" rtl="0">
              <a:lnSpc>
                <a:spcPct val="115000"/>
              </a:lnSpc>
              <a:spcBef>
                <a:spcPts val="1000"/>
              </a:spcBef>
              <a:spcAft>
                <a:spcPts val="0"/>
              </a:spcAft>
              <a:buNone/>
            </a:pPr>
            <a:r>
              <a:rPr lang="en" sz="1800" b="1" dirty="0">
                <a:solidFill>
                  <a:schemeClr val="bg1">
                    <a:lumMod val="95000"/>
                  </a:schemeClr>
                </a:solidFill>
                <a:latin typeface="Times New Roman"/>
                <a:ea typeface="Times New Roman"/>
                <a:cs typeface="Times New Roman"/>
                <a:sym typeface="Times New Roman"/>
              </a:rPr>
              <a:t>4.User Interface</a:t>
            </a:r>
            <a:endParaRPr sz="1800" b="1" dirty="0">
              <a:solidFill>
                <a:schemeClr val="bg1">
                  <a:lumMod val="95000"/>
                </a:schemeClr>
              </a:solidFill>
              <a:latin typeface="Times New Roman"/>
              <a:ea typeface="Times New Roman"/>
              <a:cs typeface="Times New Roman"/>
              <a:sym typeface="Times New Roman"/>
            </a:endParaRPr>
          </a:p>
          <a:p>
            <a:pPr marL="469900" lvl="0" indent="-241300" algn="just" rtl="0">
              <a:lnSpc>
                <a:spcPct val="115000"/>
              </a:lnSpc>
              <a:spcBef>
                <a:spcPts val="1000"/>
              </a:spcBef>
              <a:spcAft>
                <a:spcPts val="0"/>
              </a:spcAft>
              <a:buNone/>
            </a:pPr>
            <a:r>
              <a:rPr lang="en" sz="1800" b="1" dirty="0">
                <a:solidFill>
                  <a:schemeClr val="bg1">
                    <a:lumMod val="95000"/>
                  </a:schemeClr>
                </a:solidFill>
                <a:latin typeface="Times New Roman"/>
                <a:ea typeface="Times New Roman"/>
                <a:cs typeface="Times New Roman"/>
                <a:sym typeface="Times New Roman"/>
              </a:rPr>
              <a:t>5.Documentation</a:t>
            </a:r>
            <a:endParaRPr sz="1800" b="1" dirty="0">
              <a:solidFill>
                <a:schemeClr val="bg1">
                  <a:lumMod val="95000"/>
                </a:schemeClr>
              </a:solidFill>
              <a:latin typeface="Times New Roman"/>
              <a:ea typeface="Times New Roman"/>
              <a:cs typeface="Times New Roman"/>
              <a:sym typeface="Times New Roman"/>
            </a:endParaRPr>
          </a:p>
          <a:p>
            <a:pPr marL="457200" lvl="0" indent="0" algn="just" rtl="0">
              <a:lnSpc>
                <a:spcPct val="115000"/>
              </a:lnSpc>
              <a:spcBef>
                <a:spcPts val="1000"/>
              </a:spcBef>
              <a:spcAft>
                <a:spcPts val="0"/>
              </a:spcAft>
              <a:buNone/>
            </a:pPr>
            <a:endParaRPr sz="1800" dirty="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dirty="0">
              <a:latin typeface="Lato"/>
              <a:ea typeface="Lato"/>
              <a:cs typeface="Lato"/>
              <a:sym typeface="Lato"/>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ctr" rtl="0">
              <a:spcBef>
                <a:spcPts val="0"/>
              </a:spcBef>
              <a:spcAft>
                <a:spcPts val="0"/>
              </a:spcAft>
              <a:buNone/>
            </a:pPr>
            <a:r>
              <a:rPr lang="en"/>
              <a:t>TECHNOLOGY </a:t>
            </a:r>
            <a:endParaRPr>
              <a:solidFill>
                <a:schemeClr val="accent5"/>
              </a:solidFill>
            </a:endParaRPr>
          </a:p>
          <a:p>
            <a:pPr marL="0" lvl="0" indent="0" algn="ctr" rtl="0">
              <a:spcBef>
                <a:spcPts val="0"/>
              </a:spcBef>
              <a:spcAft>
                <a:spcPts val="0"/>
              </a:spcAft>
              <a:buNone/>
            </a:pPr>
            <a:r>
              <a:rPr lang="en">
                <a:solidFill>
                  <a:schemeClr val="accent5"/>
                </a:solidFill>
              </a:rPr>
              <a:t> USED</a:t>
            </a:r>
            <a:endParaRPr>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title" idx="4294967295"/>
          </p:nvPr>
        </p:nvSpPr>
        <p:spPr>
          <a:xfrm>
            <a:off x="674212" y="-4479282"/>
            <a:ext cx="6807900" cy="11091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sz="3600" dirty="0">
                <a:solidFill>
                  <a:schemeClr val="dk1"/>
                </a:solidFill>
              </a:rPr>
              <a:t>Technologies Used:</a:t>
            </a:r>
            <a:endParaRPr sz="2400" dirty="0"/>
          </a:p>
        </p:txBody>
      </p:sp>
      <p:sp>
        <p:nvSpPr>
          <p:cNvPr id="126" name="Google Shape;126;p24"/>
          <p:cNvSpPr txBox="1">
            <a:spLocks noGrp="1"/>
          </p:cNvSpPr>
          <p:nvPr>
            <p:ph type="title" idx="4294967295"/>
          </p:nvPr>
        </p:nvSpPr>
        <p:spPr>
          <a:xfrm>
            <a:off x="-10790986" y="687965"/>
            <a:ext cx="5197200" cy="3067500"/>
          </a:xfrm>
          <a:prstGeom prst="rect">
            <a:avLst/>
          </a:prstGeom>
          <a:solidFill>
            <a:schemeClr val="tx2">
              <a:lumMod val="10000"/>
              <a:alpha val="68000"/>
            </a:schemeClr>
          </a:solidFill>
        </p:spPr>
        <p:txBody>
          <a:bodyPr spcFirstLastPara="1" wrap="square" lIns="91425" tIns="91425" rIns="91425" bIns="91425" anchor="t" anchorCtr="0">
            <a:normAutofit fontScale="90000"/>
          </a:bodyPr>
          <a:lstStyle/>
          <a:p>
            <a:pPr marL="0" lvl="0" indent="0" algn="just" rtl="0">
              <a:lnSpc>
                <a:spcPct val="115000"/>
              </a:lnSpc>
              <a:spcBef>
                <a:spcPts val="1000"/>
              </a:spcBef>
              <a:spcAft>
                <a:spcPts val="0"/>
              </a:spcAft>
              <a:buNone/>
            </a:pPr>
            <a:r>
              <a:rPr lang="en" sz="1800" b="1" dirty="0">
                <a:solidFill>
                  <a:schemeClr val="bg1">
                    <a:lumMod val="95000"/>
                  </a:schemeClr>
                </a:solidFill>
                <a:latin typeface="Times New Roman"/>
                <a:ea typeface="Times New Roman"/>
                <a:cs typeface="Times New Roman"/>
                <a:sym typeface="Times New Roman"/>
              </a:rPr>
              <a:t>1. Programming Languages:</a:t>
            </a:r>
            <a:endParaRPr sz="1800" b="1"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r>
              <a:rPr lang="en" sz="1800" u="sng" dirty="0">
                <a:solidFill>
                  <a:schemeClr val="bg1">
                    <a:lumMod val="95000"/>
                  </a:schemeClr>
                </a:solidFill>
                <a:latin typeface="Times New Roman"/>
                <a:ea typeface="Times New Roman"/>
                <a:cs typeface="Times New Roman"/>
                <a:sym typeface="Times New Roman"/>
              </a:rPr>
              <a:t>Python:</a:t>
            </a:r>
            <a:r>
              <a:rPr lang="en" sz="1800" dirty="0">
                <a:solidFill>
                  <a:schemeClr val="bg1">
                    <a:lumMod val="95000"/>
                  </a:schemeClr>
                </a:solidFill>
                <a:latin typeface="Times New Roman"/>
                <a:ea typeface="Times New Roman"/>
                <a:cs typeface="Times New Roman"/>
                <a:sym typeface="Times New Roman"/>
              </a:rPr>
              <a:t> Widely used for data manipulation, analysis, and machine learning.</a:t>
            </a:r>
            <a:endParaRPr sz="1800"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r>
              <a:rPr lang="en" sz="1800" dirty="0">
                <a:solidFill>
                  <a:schemeClr val="bg1">
                    <a:lumMod val="95000"/>
                  </a:schemeClr>
                </a:solidFill>
                <a:latin typeface="Times New Roman"/>
                <a:ea typeface="Times New Roman"/>
                <a:cs typeface="Times New Roman"/>
                <a:sym typeface="Times New Roman"/>
              </a:rPr>
              <a:t> 	</a:t>
            </a:r>
            <a:endParaRPr sz="1800"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r>
              <a:rPr lang="en" sz="1800" b="1" dirty="0">
                <a:solidFill>
                  <a:schemeClr val="bg1">
                    <a:lumMod val="95000"/>
                  </a:schemeClr>
                </a:solidFill>
                <a:latin typeface="Times New Roman"/>
                <a:ea typeface="Times New Roman"/>
                <a:cs typeface="Times New Roman"/>
                <a:sym typeface="Times New Roman"/>
              </a:rPr>
              <a:t>2. Data Processing and Analysis:</a:t>
            </a:r>
            <a:endParaRPr sz="1800" b="1"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r>
              <a:rPr lang="en" sz="1800" u="sng" dirty="0">
                <a:solidFill>
                  <a:schemeClr val="bg1">
                    <a:lumMod val="95000"/>
                  </a:schemeClr>
                </a:solidFill>
                <a:latin typeface="Times New Roman"/>
                <a:ea typeface="Times New Roman"/>
                <a:cs typeface="Times New Roman"/>
                <a:sym typeface="Times New Roman"/>
              </a:rPr>
              <a:t>Pandas:</a:t>
            </a:r>
            <a:r>
              <a:rPr lang="en" sz="1800" dirty="0">
                <a:solidFill>
                  <a:schemeClr val="bg1">
                    <a:lumMod val="95000"/>
                  </a:schemeClr>
                </a:solidFill>
                <a:latin typeface="Times New Roman"/>
                <a:ea typeface="Times New Roman"/>
                <a:cs typeface="Times New Roman"/>
                <a:sym typeface="Times New Roman"/>
              </a:rPr>
              <a:t> A Python library for data manipulation and analysis.</a:t>
            </a:r>
            <a:endParaRPr sz="1800"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r>
              <a:rPr lang="en" sz="1800" u="sng" dirty="0">
                <a:solidFill>
                  <a:schemeClr val="bg1">
                    <a:lumMod val="95000"/>
                  </a:schemeClr>
                </a:solidFill>
                <a:latin typeface="Times New Roman"/>
                <a:ea typeface="Times New Roman"/>
                <a:cs typeface="Times New Roman"/>
                <a:sym typeface="Times New Roman"/>
              </a:rPr>
              <a:t>NumPy:</a:t>
            </a:r>
            <a:r>
              <a:rPr lang="en" sz="1800" dirty="0">
                <a:solidFill>
                  <a:schemeClr val="bg1">
                    <a:lumMod val="95000"/>
                  </a:schemeClr>
                </a:solidFill>
                <a:latin typeface="Times New Roman"/>
                <a:ea typeface="Times New Roman"/>
                <a:cs typeface="Times New Roman"/>
                <a:sym typeface="Times New Roman"/>
              </a:rPr>
              <a:t> Supports arrays and mathematical functions.</a:t>
            </a:r>
            <a:endParaRPr sz="1800"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endParaRPr sz="1800" b="1" dirty="0">
              <a:solidFill>
                <a:schemeClr val="bg1">
                  <a:lumMod val="95000"/>
                </a:schemeClr>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dirty="0">
              <a:latin typeface="Lato"/>
              <a:ea typeface="Lato"/>
              <a:cs typeface="Lato"/>
              <a:sym typeface="Lato"/>
            </a:endParaRPr>
          </a:p>
        </p:txBody>
      </p:sp>
      <p:pic>
        <p:nvPicPr>
          <p:cNvPr id="127" name="Google Shape;127;p24"/>
          <p:cNvPicPr preferRelativeResize="0"/>
          <p:nvPr/>
        </p:nvPicPr>
        <p:blipFill>
          <a:blip r:embed="rId4">
            <a:alphaModFix/>
          </a:blip>
          <a:stretch>
            <a:fillRect/>
          </a:stretch>
        </p:blipFill>
        <p:spPr>
          <a:xfrm>
            <a:off x="13984747" y="1508473"/>
            <a:ext cx="2569029" cy="224699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title" idx="4294967295"/>
          </p:nvPr>
        </p:nvSpPr>
        <p:spPr>
          <a:xfrm>
            <a:off x="535775" y="712150"/>
            <a:ext cx="6807900" cy="11091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sz="3600">
                <a:solidFill>
                  <a:schemeClr val="dk1"/>
                </a:solidFill>
              </a:rPr>
              <a:t>Technologies Used:</a:t>
            </a:r>
            <a:endParaRPr sz="2400"/>
          </a:p>
        </p:txBody>
      </p:sp>
      <p:sp>
        <p:nvSpPr>
          <p:cNvPr id="126" name="Google Shape;126;p24"/>
          <p:cNvSpPr txBox="1">
            <a:spLocks noGrp="1"/>
          </p:cNvSpPr>
          <p:nvPr>
            <p:ph type="title" idx="4294967295"/>
          </p:nvPr>
        </p:nvSpPr>
        <p:spPr>
          <a:xfrm>
            <a:off x="535775" y="1480150"/>
            <a:ext cx="5197200" cy="3067500"/>
          </a:xfrm>
          <a:prstGeom prst="rect">
            <a:avLst/>
          </a:prstGeom>
          <a:solidFill>
            <a:schemeClr val="tx2">
              <a:lumMod val="10000"/>
              <a:alpha val="68000"/>
            </a:schemeClr>
          </a:solidFill>
        </p:spPr>
        <p:txBody>
          <a:bodyPr spcFirstLastPara="1" wrap="square" lIns="91425" tIns="91425" rIns="91425" bIns="91425" anchor="t" anchorCtr="0">
            <a:normAutofit fontScale="90000"/>
          </a:bodyPr>
          <a:lstStyle/>
          <a:p>
            <a:pPr marL="0" lvl="0" indent="0" algn="just" rtl="0">
              <a:lnSpc>
                <a:spcPct val="115000"/>
              </a:lnSpc>
              <a:spcBef>
                <a:spcPts val="1000"/>
              </a:spcBef>
              <a:spcAft>
                <a:spcPts val="0"/>
              </a:spcAft>
              <a:buNone/>
            </a:pPr>
            <a:r>
              <a:rPr lang="en" sz="1800" b="1" dirty="0">
                <a:solidFill>
                  <a:schemeClr val="bg1">
                    <a:lumMod val="95000"/>
                  </a:schemeClr>
                </a:solidFill>
                <a:latin typeface="Times New Roman"/>
                <a:ea typeface="Times New Roman"/>
                <a:cs typeface="Times New Roman"/>
                <a:sym typeface="Times New Roman"/>
              </a:rPr>
              <a:t>1. Programming Languages:</a:t>
            </a:r>
            <a:endParaRPr sz="1800" b="1"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r>
              <a:rPr lang="en" sz="1800" u="sng" dirty="0">
                <a:solidFill>
                  <a:schemeClr val="bg1">
                    <a:lumMod val="95000"/>
                  </a:schemeClr>
                </a:solidFill>
                <a:latin typeface="Times New Roman"/>
                <a:ea typeface="Times New Roman"/>
                <a:cs typeface="Times New Roman"/>
                <a:sym typeface="Times New Roman"/>
              </a:rPr>
              <a:t>Python:</a:t>
            </a:r>
            <a:r>
              <a:rPr lang="en" sz="1800" dirty="0">
                <a:solidFill>
                  <a:schemeClr val="bg1">
                    <a:lumMod val="95000"/>
                  </a:schemeClr>
                </a:solidFill>
                <a:latin typeface="Times New Roman"/>
                <a:ea typeface="Times New Roman"/>
                <a:cs typeface="Times New Roman"/>
                <a:sym typeface="Times New Roman"/>
              </a:rPr>
              <a:t> Widely used for data manipulation, analysis, and machine learning.</a:t>
            </a:r>
            <a:endParaRPr sz="1800"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r>
              <a:rPr lang="en" sz="1800" dirty="0">
                <a:solidFill>
                  <a:schemeClr val="bg1">
                    <a:lumMod val="95000"/>
                  </a:schemeClr>
                </a:solidFill>
                <a:latin typeface="Times New Roman"/>
                <a:ea typeface="Times New Roman"/>
                <a:cs typeface="Times New Roman"/>
                <a:sym typeface="Times New Roman"/>
              </a:rPr>
              <a:t> 	</a:t>
            </a:r>
            <a:endParaRPr sz="1800"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r>
              <a:rPr lang="en" sz="1800" b="1" dirty="0">
                <a:solidFill>
                  <a:schemeClr val="bg1">
                    <a:lumMod val="95000"/>
                  </a:schemeClr>
                </a:solidFill>
                <a:latin typeface="Times New Roman"/>
                <a:ea typeface="Times New Roman"/>
                <a:cs typeface="Times New Roman"/>
                <a:sym typeface="Times New Roman"/>
              </a:rPr>
              <a:t>2. Data Processing and Analysis:</a:t>
            </a:r>
            <a:endParaRPr sz="1800" b="1"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r>
              <a:rPr lang="en" sz="1800" u="sng" dirty="0">
                <a:solidFill>
                  <a:schemeClr val="bg1">
                    <a:lumMod val="95000"/>
                  </a:schemeClr>
                </a:solidFill>
                <a:latin typeface="Times New Roman"/>
                <a:ea typeface="Times New Roman"/>
                <a:cs typeface="Times New Roman"/>
                <a:sym typeface="Times New Roman"/>
              </a:rPr>
              <a:t>Pandas:</a:t>
            </a:r>
            <a:r>
              <a:rPr lang="en" sz="1800" dirty="0">
                <a:solidFill>
                  <a:schemeClr val="bg1">
                    <a:lumMod val="95000"/>
                  </a:schemeClr>
                </a:solidFill>
                <a:latin typeface="Times New Roman"/>
                <a:ea typeface="Times New Roman"/>
                <a:cs typeface="Times New Roman"/>
                <a:sym typeface="Times New Roman"/>
              </a:rPr>
              <a:t> A Python library for data manipulation and analysis.</a:t>
            </a:r>
            <a:endParaRPr sz="1800"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r>
              <a:rPr lang="en" sz="1800" u="sng" dirty="0">
                <a:solidFill>
                  <a:schemeClr val="bg1">
                    <a:lumMod val="95000"/>
                  </a:schemeClr>
                </a:solidFill>
                <a:latin typeface="Times New Roman"/>
                <a:ea typeface="Times New Roman"/>
                <a:cs typeface="Times New Roman"/>
                <a:sym typeface="Times New Roman"/>
              </a:rPr>
              <a:t>NumPy:</a:t>
            </a:r>
            <a:r>
              <a:rPr lang="en" sz="1800" dirty="0">
                <a:solidFill>
                  <a:schemeClr val="bg1">
                    <a:lumMod val="95000"/>
                  </a:schemeClr>
                </a:solidFill>
                <a:latin typeface="Times New Roman"/>
                <a:ea typeface="Times New Roman"/>
                <a:cs typeface="Times New Roman"/>
                <a:sym typeface="Times New Roman"/>
              </a:rPr>
              <a:t> Supports arrays and mathematical functions.</a:t>
            </a:r>
            <a:endParaRPr sz="1800" dirty="0">
              <a:solidFill>
                <a:schemeClr val="bg1">
                  <a:lumMod val="95000"/>
                </a:schemeClr>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endParaRPr lang="en-IN" sz="1800" b="1" dirty="0">
              <a:solidFill>
                <a:schemeClr val="bg1">
                  <a:lumMod val="95000"/>
                </a:schemeClr>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dirty="0">
              <a:latin typeface="Lato"/>
              <a:ea typeface="Lato"/>
              <a:cs typeface="Lato"/>
              <a:sym typeface="Lato"/>
            </a:endParaRPr>
          </a:p>
        </p:txBody>
      </p:sp>
      <p:pic>
        <p:nvPicPr>
          <p:cNvPr id="127" name="Google Shape;127;p24"/>
          <p:cNvPicPr preferRelativeResize="0"/>
          <p:nvPr/>
        </p:nvPicPr>
        <p:blipFill>
          <a:blip r:embed="rId4">
            <a:alphaModFix/>
          </a:blip>
          <a:stretch>
            <a:fillRect/>
          </a:stretch>
        </p:blipFill>
        <p:spPr>
          <a:xfrm>
            <a:off x="6197598" y="1821250"/>
            <a:ext cx="2569029" cy="2246992"/>
          </a:xfrm>
          <a:prstGeom prst="rect">
            <a:avLst/>
          </a:prstGeom>
          <a:noFill/>
          <a:ln>
            <a:noFill/>
          </a:ln>
        </p:spPr>
      </p:pic>
      <p:sp>
        <p:nvSpPr>
          <p:cNvPr id="4" name="TextBox 3">
            <a:extLst>
              <a:ext uri="{FF2B5EF4-FFF2-40B4-BE49-F238E27FC236}">
                <a16:creationId xmlns:a16="http://schemas.microsoft.com/office/drawing/2014/main" id="{4D5BF8E8-82DE-60BA-6437-21EC3685AEF4}"/>
              </a:ext>
            </a:extLst>
          </p:cNvPr>
          <p:cNvSpPr txBox="1"/>
          <p:nvPr/>
        </p:nvSpPr>
        <p:spPr>
          <a:xfrm>
            <a:off x="535775" y="5750059"/>
            <a:ext cx="8077223" cy="2448042"/>
          </a:xfrm>
          <a:prstGeom prst="rect">
            <a:avLst/>
          </a:prstGeom>
          <a:solidFill>
            <a:schemeClr val="tx2">
              <a:lumMod val="10000"/>
              <a:alpha val="78000"/>
            </a:schemeClr>
          </a:solidFill>
        </p:spPr>
        <p:txBody>
          <a:bodyPr wrap="square">
            <a:spAutoFit/>
          </a:bodyPr>
          <a:lstStyle/>
          <a:p>
            <a:pPr marL="0" lvl="0" indent="0" algn="just" rtl="0">
              <a:lnSpc>
                <a:spcPct val="115000"/>
              </a:lnSpc>
              <a:spcBef>
                <a:spcPts val="1000"/>
              </a:spcBef>
              <a:spcAft>
                <a:spcPts val="0"/>
              </a:spcAft>
              <a:buNone/>
            </a:pPr>
            <a:r>
              <a:rPr lang="en-US" sz="1400" b="1" dirty="0">
                <a:solidFill>
                  <a:schemeClr val="bg1">
                    <a:lumMod val="95000"/>
                  </a:schemeClr>
                </a:solidFill>
                <a:latin typeface="Times New Roman"/>
                <a:ea typeface="Times New Roman"/>
                <a:cs typeface="Times New Roman"/>
                <a:sym typeface="Times New Roman"/>
              </a:rPr>
              <a:t>3. Data Visualization:</a:t>
            </a:r>
          </a:p>
          <a:p>
            <a:pPr marL="0" lvl="0" indent="0" algn="just" rtl="0">
              <a:lnSpc>
                <a:spcPct val="115000"/>
              </a:lnSpc>
              <a:spcBef>
                <a:spcPts val="1000"/>
              </a:spcBef>
              <a:spcAft>
                <a:spcPts val="0"/>
              </a:spcAft>
              <a:buNone/>
            </a:pPr>
            <a:r>
              <a:rPr lang="en-US" sz="1400" u="sng" dirty="0">
                <a:solidFill>
                  <a:schemeClr val="bg1">
                    <a:lumMod val="95000"/>
                  </a:schemeClr>
                </a:solidFill>
                <a:latin typeface="Times New Roman"/>
                <a:ea typeface="Times New Roman"/>
                <a:cs typeface="Times New Roman"/>
                <a:sym typeface="Times New Roman"/>
              </a:rPr>
              <a:t>Matplotlib</a:t>
            </a:r>
            <a:r>
              <a:rPr lang="en-US" sz="1400" dirty="0">
                <a:solidFill>
                  <a:schemeClr val="bg1">
                    <a:lumMod val="95000"/>
                  </a:schemeClr>
                </a:solidFill>
                <a:latin typeface="Times New Roman"/>
                <a:ea typeface="Times New Roman"/>
                <a:cs typeface="Times New Roman"/>
                <a:sym typeface="Times New Roman"/>
              </a:rPr>
              <a:t>: A versatile Python library for creating static, interactive, and animated visualizations.</a:t>
            </a:r>
          </a:p>
          <a:p>
            <a:pPr marL="0" lvl="0" indent="0" algn="just" rtl="0">
              <a:lnSpc>
                <a:spcPct val="115000"/>
              </a:lnSpc>
              <a:spcBef>
                <a:spcPts val="1000"/>
              </a:spcBef>
              <a:spcAft>
                <a:spcPts val="0"/>
              </a:spcAft>
              <a:buNone/>
            </a:pPr>
            <a:r>
              <a:rPr lang="en-US" sz="1400" u="sng" dirty="0">
                <a:solidFill>
                  <a:schemeClr val="bg1">
                    <a:lumMod val="95000"/>
                  </a:schemeClr>
                </a:solidFill>
                <a:latin typeface="Times New Roman"/>
                <a:ea typeface="Times New Roman"/>
                <a:cs typeface="Times New Roman"/>
                <a:sym typeface="Times New Roman"/>
              </a:rPr>
              <a:t>Seaborn:</a:t>
            </a:r>
            <a:r>
              <a:rPr lang="en-US" sz="1400" dirty="0">
                <a:solidFill>
                  <a:schemeClr val="bg1">
                    <a:lumMod val="95000"/>
                  </a:schemeClr>
                </a:solidFill>
                <a:latin typeface="Times New Roman"/>
                <a:ea typeface="Times New Roman"/>
                <a:cs typeface="Times New Roman"/>
                <a:sym typeface="Times New Roman"/>
              </a:rPr>
              <a:t> Built on top of Matplotlib, it provides a higher-level interface for creating attractive statistical visualizations.</a:t>
            </a:r>
          </a:p>
          <a:p>
            <a:pPr marL="0" lvl="0" indent="0" algn="just" rtl="0">
              <a:lnSpc>
                <a:spcPct val="115000"/>
              </a:lnSpc>
              <a:spcBef>
                <a:spcPts val="1000"/>
              </a:spcBef>
              <a:spcAft>
                <a:spcPts val="0"/>
              </a:spcAft>
              <a:buNone/>
            </a:pPr>
            <a:r>
              <a:rPr lang="en-US" sz="1400" u="sng" dirty="0" err="1">
                <a:solidFill>
                  <a:schemeClr val="bg1">
                    <a:lumMod val="95000"/>
                  </a:schemeClr>
                </a:solidFill>
                <a:latin typeface="Times New Roman"/>
                <a:ea typeface="Times New Roman"/>
                <a:cs typeface="Times New Roman"/>
                <a:sym typeface="Times New Roman"/>
              </a:rPr>
              <a:t>Pyplot</a:t>
            </a:r>
            <a:r>
              <a:rPr lang="en-US" sz="1400" u="sng" dirty="0">
                <a:solidFill>
                  <a:schemeClr val="bg1">
                    <a:lumMod val="95000"/>
                  </a:schemeClr>
                </a:solidFill>
                <a:latin typeface="Times New Roman"/>
                <a:ea typeface="Times New Roman"/>
                <a:cs typeface="Times New Roman"/>
                <a:sym typeface="Times New Roman"/>
              </a:rPr>
              <a:t>:</a:t>
            </a:r>
            <a:r>
              <a:rPr lang="en-US" sz="1400" dirty="0">
                <a:solidFill>
                  <a:schemeClr val="bg1">
                    <a:lumMod val="95000"/>
                  </a:schemeClr>
                </a:solidFill>
                <a:latin typeface="Times New Roman"/>
                <a:ea typeface="Times New Roman"/>
                <a:cs typeface="Times New Roman"/>
                <a:sym typeface="Times New Roman"/>
              </a:rPr>
              <a:t> Enables creation of interactive visualizations.</a:t>
            </a:r>
          </a:p>
          <a:p>
            <a:pPr marL="0" lvl="0" indent="0" algn="just" rtl="0">
              <a:lnSpc>
                <a:spcPct val="115000"/>
              </a:lnSpc>
              <a:spcBef>
                <a:spcPts val="1000"/>
              </a:spcBef>
              <a:spcAft>
                <a:spcPts val="0"/>
              </a:spcAft>
              <a:buNone/>
            </a:pPr>
            <a:r>
              <a:rPr lang="en-US" sz="1400" b="1" dirty="0">
                <a:solidFill>
                  <a:schemeClr val="bg1">
                    <a:lumMod val="95000"/>
                  </a:schemeClr>
                </a:solidFill>
                <a:latin typeface="Times New Roman"/>
                <a:ea typeface="Times New Roman"/>
                <a:cs typeface="Times New Roman"/>
                <a:sym typeface="Times New Roman"/>
              </a:rPr>
              <a:t>4. Real-time Data Integration:</a:t>
            </a:r>
          </a:p>
          <a:p>
            <a:pPr marL="0" lvl="0" indent="0" algn="just" rtl="0">
              <a:lnSpc>
                <a:spcPct val="115000"/>
              </a:lnSpc>
              <a:spcBef>
                <a:spcPts val="1000"/>
              </a:spcBef>
              <a:spcAft>
                <a:spcPts val="0"/>
              </a:spcAft>
              <a:buNone/>
            </a:pPr>
            <a:r>
              <a:rPr lang="en-US" sz="1400" u="sng" dirty="0">
                <a:solidFill>
                  <a:schemeClr val="bg1">
                    <a:lumMod val="95000"/>
                  </a:schemeClr>
                </a:solidFill>
                <a:latin typeface="Times New Roman"/>
                <a:ea typeface="Times New Roman"/>
                <a:cs typeface="Times New Roman"/>
                <a:sym typeface="Times New Roman"/>
              </a:rPr>
              <a:t>APIs:</a:t>
            </a:r>
            <a:r>
              <a:rPr lang="en-US" sz="1400" dirty="0">
                <a:solidFill>
                  <a:schemeClr val="bg1">
                    <a:lumMod val="95000"/>
                  </a:schemeClr>
                </a:solidFill>
                <a:latin typeface="Times New Roman"/>
                <a:ea typeface="Times New Roman"/>
                <a:cs typeface="Times New Roman"/>
                <a:sym typeface="Times New Roman"/>
              </a:rPr>
              <a:t> Utilize APIs provided by sports data providers to access live match updates and player statistics.</a:t>
            </a:r>
          </a:p>
        </p:txBody>
      </p:sp>
    </p:spTree>
    <p:extLst>
      <p:ext uri="{BB962C8B-B14F-4D97-AF65-F5344CB8AC3E}">
        <p14:creationId xmlns:p14="http://schemas.microsoft.com/office/powerpoint/2010/main" val="3143970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title" idx="4294967295"/>
          </p:nvPr>
        </p:nvSpPr>
        <p:spPr>
          <a:xfrm>
            <a:off x="546077" y="461309"/>
            <a:ext cx="6807900" cy="11091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sz="3600" dirty="0">
                <a:solidFill>
                  <a:schemeClr val="dk1"/>
                </a:solidFill>
              </a:rPr>
              <a:t>Technologies Used:</a:t>
            </a:r>
            <a:endParaRPr sz="2400" dirty="0"/>
          </a:p>
        </p:txBody>
      </p:sp>
      <p:pic>
        <p:nvPicPr>
          <p:cNvPr id="127" name="Google Shape;127;p24"/>
          <p:cNvPicPr preferRelativeResize="0"/>
          <p:nvPr/>
        </p:nvPicPr>
        <p:blipFill>
          <a:blip r:embed="rId4">
            <a:alphaModFix/>
          </a:blip>
          <a:stretch>
            <a:fillRect/>
          </a:stretch>
        </p:blipFill>
        <p:spPr>
          <a:xfrm>
            <a:off x="5705834" y="-5342529"/>
            <a:ext cx="2569029" cy="2246992"/>
          </a:xfrm>
          <a:prstGeom prst="rect">
            <a:avLst/>
          </a:prstGeom>
          <a:noFill/>
          <a:ln>
            <a:noFill/>
          </a:ln>
        </p:spPr>
      </p:pic>
      <p:sp>
        <p:nvSpPr>
          <p:cNvPr id="2" name="Google Shape;132;p25">
            <a:extLst>
              <a:ext uri="{FF2B5EF4-FFF2-40B4-BE49-F238E27FC236}">
                <a16:creationId xmlns:a16="http://schemas.microsoft.com/office/drawing/2014/main" id="{CFFE47A6-137B-CE84-99C6-5B5CF29F7899}"/>
              </a:ext>
            </a:extLst>
          </p:cNvPr>
          <p:cNvSpPr txBox="1"/>
          <p:nvPr/>
        </p:nvSpPr>
        <p:spPr>
          <a:xfrm>
            <a:off x="-10980201" y="0"/>
            <a:ext cx="6913200" cy="37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Proxima Nova"/>
              <a:ea typeface="Proxima Nova"/>
              <a:cs typeface="Proxima Nova"/>
              <a:sym typeface="Proxima Nova"/>
            </a:endParaRPr>
          </a:p>
        </p:txBody>
      </p:sp>
      <p:sp>
        <p:nvSpPr>
          <p:cNvPr id="4" name="TextBox 3">
            <a:extLst>
              <a:ext uri="{FF2B5EF4-FFF2-40B4-BE49-F238E27FC236}">
                <a16:creationId xmlns:a16="http://schemas.microsoft.com/office/drawing/2014/main" id="{39E34E91-AC97-C34B-4258-ACD8445F2EE6}"/>
              </a:ext>
            </a:extLst>
          </p:cNvPr>
          <p:cNvSpPr txBox="1"/>
          <p:nvPr/>
        </p:nvSpPr>
        <p:spPr>
          <a:xfrm>
            <a:off x="546077" y="1927359"/>
            <a:ext cx="8077223" cy="2448042"/>
          </a:xfrm>
          <a:prstGeom prst="rect">
            <a:avLst/>
          </a:prstGeom>
          <a:solidFill>
            <a:schemeClr val="tx2">
              <a:lumMod val="10000"/>
              <a:alpha val="78000"/>
            </a:schemeClr>
          </a:solidFill>
        </p:spPr>
        <p:txBody>
          <a:bodyPr wrap="square">
            <a:spAutoFit/>
          </a:bodyPr>
          <a:lstStyle/>
          <a:p>
            <a:pPr marL="0" lvl="0" indent="0" algn="just" rtl="0">
              <a:lnSpc>
                <a:spcPct val="115000"/>
              </a:lnSpc>
              <a:spcBef>
                <a:spcPts val="1000"/>
              </a:spcBef>
              <a:spcAft>
                <a:spcPts val="0"/>
              </a:spcAft>
              <a:buNone/>
            </a:pPr>
            <a:r>
              <a:rPr lang="en-US" sz="1400" b="1" dirty="0">
                <a:solidFill>
                  <a:schemeClr val="bg1">
                    <a:lumMod val="95000"/>
                  </a:schemeClr>
                </a:solidFill>
                <a:latin typeface="Times New Roman"/>
                <a:ea typeface="Times New Roman"/>
                <a:cs typeface="Times New Roman"/>
                <a:sym typeface="Times New Roman"/>
              </a:rPr>
              <a:t>3. Data Visualization:</a:t>
            </a:r>
          </a:p>
          <a:p>
            <a:pPr marL="0" lvl="0" indent="0" algn="just" rtl="0">
              <a:lnSpc>
                <a:spcPct val="115000"/>
              </a:lnSpc>
              <a:spcBef>
                <a:spcPts val="1000"/>
              </a:spcBef>
              <a:spcAft>
                <a:spcPts val="0"/>
              </a:spcAft>
              <a:buNone/>
            </a:pPr>
            <a:r>
              <a:rPr lang="en-US" sz="1400" u="sng" dirty="0">
                <a:solidFill>
                  <a:schemeClr val="bg1">
                    <a:lumMod val="95000"/>
                  </a:schemeClr>
                </a:solidFill>
                <a:latin typeface="Times New Roman"/>
                <a:ea typeface="Times New Roman"/>
                <a:cs typeface="Times New Roman"/>
                <a:sym typeface="Times New Roman"/>
              </a:rPr>
              <a:t>Matplotlib</a:t>
            </a:r>
            <a:r>
              <a:rPr lang="en-US" sz="1400" dirty="0">
                <a:solidFill>
                  <a:schemeClr val="bg1">
                    <a:lumMod val="95000"/>
                  </a:schemeClr>
                </a:solidFill>
                <a:latin typeface="Times New Roman"/>
                <a:ea typeface="Times New Roman"/>
                <a:cs typeface="Times New Roman"/>
                <a:sym typeface="Times New Roman"/>
              </a:rPr>
              <a:t>: A versatile Python library for creating static, interactive, and animated visualizations.</a:t>
            </a:r>
          </a:p>
          <a:p>
            <a:pPr marL="0" lvl="0" indent="0" algn="just" rtl="0">
              <a:lnSpc>
                <a:spcPct val="115000"/>
              </a:lnSpc>
              <a:spcBef>
                <a:spcPts val="1000"/>
              </a:spcBef>
              <a:spcAft>
                <a:spcPts val="0"/>
              </a:spcAft>
              <a:buNone/>
            </a:pPr>
            <a:r>
              <a:rPr lang="en-US" sz="1400" u="sng" dirty="0">
                <a:solidFill>
                  <a:schemeClr val="bg1">
                    <a:lumMod val="95000"/>
                  </a:schemeClr>
                </a:solidFill>
                <a:latin typeface="Times New Roman"/>
                <a:ea typeface="Times New Roman"/>
                <a:cs typeface="Times New Roman"/>
                <a:sym typeface="Times New Roman"/>
              </a:rPr>
              <a:t>Seaborn:</a:t>
            </a:r>
            <a:r>
              <a:rPr lang="en-US" sz="1400" dirty="0">
                <a:solidFill>
                  <a:schemeClr val="bg1">
                    <a:lumMod val="95000"/>
                  </a:schemeClr>
                </a:solidFill>
                <a:latin typeface="Times New Roman"/>
                <a:ea typeface="Times New Roman"/>
                <a:cs typeface="Times New Roman"/>
                <a:sym typeface="Times New Roman"/>
              </a:rPr>
              <a:t> Built on top of Matplotlib, it provides a higher-level interface for creating attractive statistical visualizations.</a:t>
            </a:r>
          </a:p>
          <a:p>
            <a:pPr marL="0" lvl="0" indent="0" algn="just" rtl="0">
              <a:lnSpc>
                <a:spcPct val="115000"/>
              </a:lnSpc>
              <a:spcBef>
                <a:spcPts val="1000"/>
              </a:spcBef>
              <a:spcAft>
                <a:spcPts val="0"/>
              </a:spcAft>
              <a:buNone/>
            </a:pPr>
            <a:r>
              <a:rPr lang="en-US" sz="1400" u="sng" dirty="0" err="1">
                <a:solidFill>
                  <a:schemeClr val="bg1">
                    <a:lumMod val="95000"/>
                  </a:schemeClr>
                </a:solidFill>
                <a:latin typeface="Times New Roman"/>
                <a:ea typeface="Times New Roman"/>
                <a:cs typeface="Times New Roman"/>
                <a:sym typeface="Times New Roman"/>
              </a:rPr>
              <a:t>Pyplot</a:t>
            </a:r>
            <a:r>
              <a:rPr lang="en-US" sz="1400" u="sng" dirty="0">
                <a:solidFill>
                  <a:schemeClr val="bg1">
                    <a:lumMod val="95000"/>
                  </a:schemeClr>
                </a:solidFill>
                <a:latin typeface="Times New Roman"/>
                <a:ea typeface="Times New Roman"/>
                <a:cs typeface="Times New Roman"/>
                <a:sym typeface="Times New Roman"/>
              </a:rPr>
              <a:t>:</a:t>
            </a:r>
            <a:r>
              <a:rPr lang="en-US" sz="1400" dirty="0">
                <a:solidFill>
                  <a:schemeClr val="bg1">
                    <a:lumMod val="95000"/>
                  </a:schemeClr>
                </a:solidFill>
                <a:latin typeface="Times New Roman"/>
                <a:ea typeface="Times New Roman"/>
                <a:cs typeface="Times New Roman"/>
                <a:sym typeface="Times New Roman"/>
              </a:rPr>
              <a:t> Enables creation of interactive visualizations.</a:t>
            </a:r>
          </a:p>
          <a:p>
            <a:pPr marL="0" lvl="0" indent="0" algn="just" rtl="0">
              <a:lnSpc>
                <a:spcPct val="115000"/>
              </a:lnSpc>
              <a:spcBef>
                <a:spcPts val="1000"/>
              </a:spcBef>
              <a:spcAft>
                <a:spcPts val="0"/>
              </a:spcAft>
              <a:buNone/>
            </a:pPr>
            <a:r>
              <a:rPr lang="en-US" sz="1400" b="1" dirty="0">
                <a:solidFill>
                  <a:schemeClr val="bg1">
                    <a:lumMod val="95000"/>
                  </a:schemeClr>
                </a:solidFill>
                <a:latin typeface="Times New Roman"/>
                <a:ea typeface="Times New Roman"/>
                <a:cs typeface="Times New Roman"/>
                <a:sym typeface="Times New Roman"/>
              </a:rPr>
              <a:t>4. Real-time Data Integration:</a:t>
            </a:r>
          </a:p>
          <a:p>
            <a:pPr marL="0" lvl="0" indent="0" algn="just" rtl="0">
              <a:lnSpc>
                <a:spcPct val="115000"/>
              </a:lnSpc>
              <a:spcBef>
                <a:spcPts val="1000"/>
              </a:spcBef>
              <a:spcAft>
                <a:spcPts val="0"/>
              </a:spcAft>
              <a:buNone/>
            </a:pPr>
            <a:r>
              <a:rPr lang="en-US" sz="1400" u="sng" dirty="0">
                <a:solidFill>
                  <a:schemeClr val="bg1">
                    <a:lumMod val="95000"/>
                  </a:schemeClr>
                </a:solidFill>
                <a:latin typeface="Times New Roman"/>
                <a:ea typeface="Times New Roman"/>
                <a:cs typeface="Times New Roman"/>
                <a:sym typeface="Times New Roman"/>
              </a:rPr>
              <a:t>APIs:</a:t>
            </a:r>
            <a:r>
              <a:rPr lang="en-US" sz="1400" dirty="0">
                <a:solidFill>
                  <a:schemeClr val="bg1">
                    <a:lumMod val="95000"/>
                  </a:schemeClr>
                </a:solidFill>
                <a:latin typeface="Times New Roman"/>
                <a:ea typeface="Times New Roman"/>
                <a:cs typeface="Times New Roman"/>
                <a:sym typeface="Times New Roman"/>
              </a:rPr>
              <a:t> Utilize APIs provided by sports data providers to access live match updates and player statistics.</a:t>
            </a:r>
          </a:p>
        </p:txBody>
      </p:sp>
      <p:sp>
        <p:nvSpPr>
          <p:cNvPr id="7" name="Google Shape;126;p24">
            <a:extLst>
              <a:ext uri="{FF2B5EF4-FFF2-40B4-BE49-F238E27FC236}">
                <a16:creationId xmlns:a16="http://schemas.microsoft.com/office/drawing/2014/main" id="{E73EC2C9-C0F7-3D2C-88EA-8A9CB40208FB}"/>
              </a:ext>
            </a:extLst>
          </p:cNvPr>
          <p:cNvSpPr txBox="1">
            <a:spLocks/>
          </p:cNvSpPr>
          <p:nvPr/>
        </p:nvSpPr>
        <p:spPr>
          <a:xfrm>
            <a:off x="281775" y="-3917350"/>
            <a:ext cx="5197200" cy="3067500"/>
          </a:xfrm>
          <a:prstGeom prst="rect">
            <a:avLst/>
          </a:prstGeom>
          <a:solidFill>
            <a:schemeClr val="tx2">
              <a:lumMod val="10000"/>
              <a:alpha val="68000"/>
            </a:schemeClr>
          </a:solid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algn="just">
              <a:lnSpc>
                <a:spcPct val="115000"/>
              </a:lnSpc>
              <a:spcBef>
                <a:spcPts val="1000"/>
              </a:spcBef>
            </a:pPr>
            <a:r>
              <a:rPr lang="en-US" sz="1800" b="1">
                <a:solidFill>
                  <a:schemeClr val="bg1">
                    <a:lumMod val="95000"/>
                  </a:schemeClr>
                </a:solidFill>
                <a:latin typeface="Times New Roman"/>
                <a:ea typeface="Times New Roman"/>
                <a:cs typeface="Times New Roman"/>
                <a:sym typeface="Times New Roman"/>
              </a:rPr>
              <a:t>1. Programming Languages:</a:t>
            </a:r>
          </a:p>
          <a:p>
            <a:pPr algn="just">
              <a:lnSpc>
                <a:spcPct val="115000"/>
              </a:lnSpc>
              <a:spcBef>
                <a:spcPts val="1000"/>
              </a:spcBef>
            </a:pPr>
            <a:r>
              <a:rPr lang="en-US" sz="1800" u="sng">
                <a:solidFill>
                  <a:schemeClr val="bg1">
                    <a:lumMod val="95000"/>
                  </a:schemeClr>
                </a:solidFill>
                <a:latin typeface="Times New Roman"/>
                <a:ea typeface="Times New Roman"/>
                <a:cs typeface="Times New Roman"/>
                <a:sym typeface="Times New Roman"/>
              </a:rPr>
              <a:t>Python:</a:t>
            </a:r>
            <a:r>
              <a:rPr lang="en-US" sz="1800">
                <a:solidFill>
                  <a:schemeClr val="bg1">
                    <a:lumMod val="95000"/>
                  </a:schemeClr>
                </a:solidFill>
                <a:latin typeface="Times New Roman"/>
                <a:ea typeface="Times New Roman"/>
                <a:cs typeface="Times New Roman"/>
                <a:sym typeface="Times New Roman"/>
              </a:rPr>
              <a:t> Widely used for data manipulation, analysis, and machine learning.</a:t>
            </a:r>
          </a:p>
          <a:p>
            <a:pPr algn="just">
              <a:lnSpc>
                <a:spcPct val="115000"/>
              </a:lnSpc>
              <a:spcBef>
                <a:spcPts val="1000"/>
              </a:spcBef>
            </a:pPr>
            <a:r>
              <a:rPr lang="en-US" sz="1800">
                <a:solidFill>
                  <a:schemeClr val="bg1">
                    <a:lumMod val="95000"/>
                  </a:schemeClr>
                </a:solidFill>
                <a:latin typeface="Times New Roman"/>
                <a:ea typeface="Times New Roman"/>
                <a:cs typeface="Times New Roman"/>
                <a:sym typeface="Times New Roman"/>
              </a:rPr>
              <a:t> 	</a:t>
            </a:r>
          </a:p>
          <a:p>
            <a:pPr algn="just">
              <a:lnSpc>
                <a:spcPct val="115000"/>
              </a:lnSpc>
              <a:spcBef>
                <a:spcPts val="1000"/>
              </a:spcBef>
            </a:pPr>
            <a:r>
              <a:rPr lang="en-US" sz="1800" b="1">
                <a:solidFill>
                  <a:schemeClr val="bg1">
                    <a:lumMod val="95000"/>
                  </a:schemeClr>
                </a:solidFill>
                <a:latin typeface="Times New Roman"/>
                <a:ea typeface="Times New Roman"/>
                <a:cs typeface="Times New Roman"/>
                <a:sym typeface="Times New Roman"/>
              </a:rPr>
              <a:t>2. Data Processing and Analysis:</a:t>
            </a:r>
          </a:p>
          <a:p>
            <a:pPr algn="just">
              <a:lnSpc>
                <a:spcPct val="115000"/>
              </a:lnSpc>
              <a:spcBef>
                <a:spcPts val="1000"/>
              </a:spcBef>
            </a:pPr>
            <a:r>
              <a:rPr lang="en-US" sz="1800" u="sng">
                <a:solidFill>
                  <a:schemeClr val="bg1">
                    <a:lumMod val="95000"/>
                  </a:schemeClr>
                </a:solidFill>
                <a:latin typeface="Times New Roman"/>
                <a:ea typeface="Times New Roman"/>
                <a:cs typeface="Times New Roman"/>
                <a:sym typeface="Times New Roman"/>
              </a:rPr>
              <a:t>Pandas:</a:t>
            </a:r>
            <a:r>
              <a:rPr lang="en-US" sz="1800">
                <a:solidFill>
                  <a:schemeClr val="bg1">
                    <a:lumMod val="95000"/>
                  </a:schemeClr>
                </a:solidFill>
                <a:latin typeface="Times New Roman"/>
                <a:ea typeface="Times New Roman"/>
                <a:cs typeface="Times New Roman"/>
                <a:sym typeface="Times New Roman"/>
              </a:rPr>
              <a:t> A Python library for data manipulation and analysis.</a:t>
            </a:r>
          </a:p>
          <a:p>
            <a:pPr algn="just">
              <a:lnSpc>
                <a:spcPct val="115000"/>
              </a:lnSpc>
              <a:spcBef>
                <a:spcPts val="1000"/>
              </a:spcBef>
            </a:pPr>
            <a:r>
              <a:rPr lang="en-US" sz="1800" u="sng">
                <a:solidFill>
                  <a:schemeClr val="bg1">
                    <a:lumMod val="95000"/>
                  </a:schemeClr>
                </a:solidFill>
                <a:latin typeface="Times New Roman"/>
                <a:ea typeface="Times New Roman"/>
                <a:cs typeface="Times New Roman"/>
                <a:sym typeface="Times New Roman"/>
              </a:rPr>
              <a:t>NumPy:</a:t>
            </a:r>
            <a:r>
              <a:rPr lang="en-US" sz="1800">
                <a:solidFill>
                  <a:schemeClr val="bg1">
                    <a:lumMod val="95000"/>
                  </a:schemeClr>
                </a:solidFill>
                <a:latin typeface="Times New Roman"/>
                <a:ea typeface="Times New Roman"/>
                <a:cs typeface="Times New Roman"/>
                <a:sym typeface="Times New Roman"/>
              </a:rPr>
              <a:t> Supports arrays and mathematical functions.</a:t>
            </a:r>
          </a:p>
          <a:p>
            <a:pPr algn="just">
              <a:lnSpc>
                <a:spcPct val="115000"/>
              </a:lnSpc>
              <a:spcBef>
                <a:spcPts val="1000"/>
              </a:spcBef>
            </a:pPr>
            <a:endParaRPr lang="en-US" sz="1800" b="1">
              <a:solidFill>
                <a:schemeClr val="bg1">
                  <a:lumMod val="95000"/>
                </a:schemeClr>
              </a:solidFill>
              <a:latin typeface="Times New Roman"/>
              <a:ea typeface="Times New Roman"/>
              <a:cs typeface="Times New Roman"/>
              <a:sym typeface="Times New Roman"/>
            </a:endParaRPr>
          </a:p>
          <a:p>
            <a:pPr>
              <a:lnSpc>
                <a:spcPct val="115000"/>
              </a:lnSpc>
              <a:spcAft>
                <a:spcPts val="1600"/>
              </a:spcAft>
            </a:pPr>
            <a:endParaRPr lang="en-US" sz="1800" dirty="0">
              <a:latin typeface="Lato"/>
              <a:ea typeface="Lato"/>
              <a:cs typeface="Lato"/>
              <a:sym typeface="Lato"/>
            </a:endParaRPr>
          </a:p>
        </p:txBody>
      </p:sp>
      <p:sp>
        <p:nvSpPr>
          <p:cNvPr id="8" name="TextBox 7">
            <a:extLst>
              <a:ext uri="{FF2B5EF4-FFF2-40B4-BE49-F238E27FC236}">
                <a16:creationId xmlns:a16="http://schemas.microsoft.com/office/drawing/2014/main" id="{EB4E6D5F-9848-48FE-DD0F-DB86D3C07651}"/>
              </a:ext>
            </a:extLst>
          </p:cNvPr>
          <p:cNvSpPr txBox="1"/>
          <p:nvPr/>
        </p:nvSpPr>
        <p:spPr>
          <a:xfrm>
            <a:off x="1002363" y="6593305"/>
            <a:ext cx="5591595" cy="3187539"/>
          </a:xfrm>
          <a:prstGeom prst="rect">
            <a:avLst/>
          </a:prstGeom>
          <a:solidFill>
            <a:schemeClr val="tx2">
              <a:lumMod val="10000"/>
              <a:alpha val="80000"/>
            </a:schemeClr>
          </a:solidFill>
        </p:spPr>
        <p:txBody>
          <a:bodyPr wrap="none" rtlCol="0">
            <a:spAutoFit/>
          </a:bodyPr>
          <a:lstStyle/>
          <a:p>
            <a:pPr marL="0" lvl="0" indent="0" algn="just" rtl="0">
              <a:lnSpc>
                <a:spcPct val="115000"/>
              </a:lnSpc>
              <a:spcBef>
                <a:spcPts val="1000"/>
              </a:spcBef>
              <a:spcAft>
                <a:spcPts val="0"/>
              </a:spcAft>
              <a:buNone/>
            </a:pPr>
            <a:r>
              <a:rPr lang="en-IN" sz="1400" b="1" dirty="0">
                <a:solidFill>
                  <a:schemeClr val="bg1">
                    <a:lumMod val="95000"/>
                  </a:schemeClr>
                </a:solidFill>
                <a:latin typeface="Times New Roman"/>
                <a:ea typeface="Times New Roman"/>
                <a:cs typeface="Times New Roman"/>
                <a:sym typeface="Times New Roman"/>
              </a:rPr>
              <a:t>5. User Interface and Web Development:</a:t>
            </a:r>
          </a:p>
          <a:p>
            <a:pPr marL="0" lvl="0" indent="0" algn="just" rtl="0">
              <a:lnSpc>
                <a:spcPct val="115000"/>
              </a:lnSpc>
              <a:spcBef>
                <a:spcPts val="1000"/>
              </a:spcBef>
              <a:spcAft>
                <a:spcPts val="0"/>
              </a:spcAft>
              <a:buNone/>
            </a:pPr>
            <a:r>
              <a:rPr lang="en-IN" sz="1400" u="sng" dirty="0">
                <a:solidFill>
                  <a:schemeClr val="bg1">
                    <a:lumMod val="95000"/>
                  </a:schemeClr>
                </a:solidFill>
                <a:latin typeface="Times New Roman"/>
                <a:ea typeface="Times New Roman"/>
                <a:cs typeface="Times New Roman"/>
                <a:sym typeface="Times New Roman"/>
              </a:rPr>
              <a:t>HTML, CSS, JavaScript:</a:t>
            </a:r>
            <a:r>
              <a:rPr lang="en-IN" sz="1400" dirty="0">
                <a:solidFill>
                  <a:schemeClr val="bg1">
                    <a:lumMod val="95000"/>
                  </a:schemeClr>
                </a:solidFill>
                <a:latin typeface="Times New Roman"/>
                <a:ea typeface="Times New Roman"/>
                <a:cs typeface="Times New Roman"/>
                <a:sym typeface="Times New Roman"/>
              </a:rPr>
              <a:t> For creating a web-based user interface.</a:t>
            </a:r>
          </a:p>
          <a:p>
            <a:pPr marL="0" lvl="0" indent="0" algn="just" rtl="0">
              <a:lnSpc>
                <a:spcPct val="115000"/>
              </a:lnSpc>
              <a:spcBef>
                <a:spcPts val="1000"/>
              </a:spcBef>
              <a:spcAft>
                <a:spcPts val="0"/>
              </a:spcAft>
              <a:buNone/>
            </a:pPr>
            <a:r>
              <a:rPr lang="en-IN" sz="1400" u="sng" dirty="0">
                <a:solidFill>
                  <a:schemeClr val="bg1">
                    <a:lumMod val="95000"/>
                  </a:schemeClr>
                </a:solidFill>
                <a:latin typeface="Times New Roman"/>
                <a:ea typeface="Times New Roman"/>
                <a:cs typeface="Times New Roman"/>
                <a:sym typeface="Times New Roman"/>
              </a:rPr>
              <a:t>Django:</a:t>
            </a:r>
            <a:r>
              <a:rPr lang="en-IN" sz="1400" dirty="0">
                <a:solidFill>
                  <a:schemeClr val="bg1">
                    <a:lumMod val="95000"/>
                  </a:schemeClr>
                </a:solidFill>
                <a:latin typeface="Times New Roman"/>
                <a:ea typeface="Times New Roman"/>
                <a:cs typeface="Times New Roman"/>
                <a:sym typeface="Times New Roman"/>
              </a:rPr>
              <a:t> Python web frameworks to build the backend of the user interface.</a:t>
            </a:r>
          </a:p>
          <a:p>
            <a:pPr marL="0" lvl="0" indent="0" algn="just" rtl="0">
              <a:lnSpc>
                <a:spcPct val="115000"/>
              </a:lnSpc>
              <a:spcBef>
                <a:spcPts val="1000"/>
              </a:spcBef>
              <a:spcAft>
                <a:spcPts val="0"/>
              </a:spcAft>
              <a:buNone/>
            </a:pPr>
            <a:r>
              <a:rPr lang="en-IN" sz="1400" b="1" dirty="0">
                <a:solidFill>
                  <a:schemeClr val="bg1">
                    <a:lumMod val="95000"/>
                  </a:schemeClr>
                </a:solidFill>
                <a:latin typeface="Times New Roman"/>
                <a:ea typeface="Times New Roman"/>
                <a:cs typeface="Times New Roman"/>
                <a:sym typeface="Times New Roman"/>
              </a:rPr>
              <a:t>6. Version Control:</a:t>
            </a:r>
          </a:p>
          <a:p>
            <a:pPr marL="0" lvl="0" indent="0" algn="just" rtl="0">
              <a:lnSpc>
                <a:spcPct val="115000"/>
              </a:lnSpc>
              <a:spcBef>
                <a:spcPts val="1000"/>
              </a:spcBef>
              <a:spcAft>
                <a:spcPts val="0"/>
              </a:spcAft>
              <a:buNone/>
            </a:pPr>
            <a:r>
              <a:rPr lang="en-IN" sz="1400" u="sng" dirty="0" err="1">
                <a:solidFill>
                  <a:schemeClr val="bg1">
                    <a:lumMod val="95000"/>
                  </a:schemeClr>
                </a:solidFill>
                <a:latin typeface="Times New Roman"/>
                <a:ea typeface="Times New Roman"/>
                <a:cs typeface="Times New Roman"/>
                <a:sym typeface="Times New Roman"/>
              </a:rPr>
              <a:t>Git&amp;Github</a:t>
            </a:r>
            <a:r>
              <a:rPr lang="en-IN" sz="1400" u="sng" dirty="0">
                <a:solidFill>
                  <a:schemeClr val="bg1">
                    <a:lumMod val="95000"/>
                  </a:schemeClr>
                </a:solidFill>
                <a:latin typeface="Times New Roman"/>
                <a:ea typeface="Times New Roman"/>
                <a:cs typeface="Times New Roman"/>
                <a:sym typeface="Times New Roman"/>
              </a:rPr>
              <a:t>:</a:t>
            </a:r>
            <a:r>
              <a:rPr lang="en-IN" sz="1400" dirty="0">
                <a:solidFill>
                  <a:schemeClr val="bg1">
                    <a:lumMod val="95000"/>
                  </a:schemeClr>
                </a:solidFill>
                <a:latin typeface="Times New Roman"/>
                <a:ea typeface="Times New Roman"/>
                <a:cs typeface="Times New Roman"/>
                <a:sym typeface="Times New Roman"/>
              </a:rPr>
              <a:t> To manage and track changes in the project codebase. </a:t>
            </a:r>
          </a:p>
          <a:p>
            <a:pPr marL="0" lvl="0" indent="0" algn="just" rtl="0">
              <a:lnSpc>
                <a:spcPct val="115000"/>
              </a:lnSpc>
              <a:spcBef>
                <a:spcPts val="1000"/>
              </a:spcBef>
              <a:spcAft>
                <a:spcPts val="0"/>
              </a:spcAft>
              <a:buNone/>
            </a:pPr>
            <a:r>
              <a:rPr lang="en-IN" sz="1400" b="1" dirty="0">
                <a:solidFill>
                  <a:schemeClr val="bg1">
                    <a:lumMod val="95000"/>
                  </a:schemeClr>
                </a:solidFill>
                <a:latin typeface="Times New Roman"/>
                <a:ea typeface="Times New Roman"/>
                <a:cs typeface="Times New Roman"/>
                <a:sym typeface="Times New Roman"/>
              </a:rPr>
              <a:t>7. Testing and Debugging:                                          	</a:t>
            </a:r>
          </a:p>
          <a:p>
            <a:pPr marL="0" lvl="0" indent="0" algn="just" rtl="0">
              <a:lnSpc>
                <a:spcPct val="115000"/>
              </a:lnSpc>
              <a:spcBef>
                <a:spcPts val="1000"/>
              </a:spcBef>
              <a:spcAft>
                <a:spcPts val="0"/>
              </a:spcAft>
              <a:buNone/>
            </a:pPr>
            <a:r>
              <a:rPr lang="en-IN" sz="1400" u="sng" dirty="0">
                <a:solidFill>
                  <a:schemeClr val="bg1">
                    <a:lumMod val="95000"/>
                  </a:schemeClr>
                </a:solidFill>
                <a:latin typeface="Times New Roman"/>
                <a:ea typeface="Times New Roman"/>
                <a:cs typeface="Times New Roman"/>
                <a:sym typeface="Times New Roman"/>
              </a:rPr>
              <a:t>Debugging Tools:</a:t>
            </a:r>
            <a:r>
              <a:rPr lang="en-IN" sz="1400" dirty="0">
                <a:solidFill>
                  <a:schemeClr val="bg1">
                    <a:lumMod val="95000"/>
                  </a:schemeClr>
                </a:solidFill>
                <a:latin typeface="Times New Roman"/>
                <a:ea typeface="Times New Roman"/>
                <a:cs typeface="Times New Roman"/>
                <a:sym typeface="Times New Roman"/>
              </a:rPr>
              <a:t> Like </a:t>
            </a:r>
            <a:r>
              <a:rPr lang="en-IN" sz="1400" dirty="0" err="1">
                <a:solidFill>
                  <a:schemeClr val="bg1">
                    <a:lumMod val="95000"/>
                  </a:schemeClr>
                </a:solidFill>
                <a:latin typeface="Times New Roman"/>
                <a:ea typeface="Times New Roman"/>
                <a:cs typeface="Times New Roman"/>
                <a:sym typeface="Times New Roman"/>
              </a:rPr>
              <a:t>pdb</a:t>
            </a:r>
            <a:r>
              <a:rPr lang="en-IN" sz="1400" dirty="0">
                <a:solidFill>
                  <a:schemeClr val="bg1">
                    <a:lumMod val="95000"/>
                  </a:schemeClr>
                </a:solidFill>
                <a:latin typeface="Times New Roman"/>
                <a:ea typeface="Times New Roman"/>
                <a:cs typeface="Times New Roman"/>
                <a:sym typeface="Times New Roman"/>
              </a:rPr>
              <a:t> (Python debugger) for identifying</a:t>
            </a:r>
          </a:p>
          <a:p>
            <a:pPr marL="0" lvl="0" indent="0" algn="just" rtl="0">
              <a:lnSpc>
                <a:spcPct val="115000"/>
              </a:lnSpc>
              <a:spcBef>
                <a:spcPts val="1000"/>
              </a:spcBef>
              <a:spcAft>
                <a:spcPts val="0"/>
              </a:spcAft>
              <a:buNone/>
            </a:pPr>
            <a:r>
              <a:rPr lang="en-IN" sz="1400" dirty="0">
                <a:solidFill>
                  <a:schemeClr val="bg1">
                    <a:lumMod val="95000"/>
                  </a:schemeClr>
                </a:solidFill>
                <a:latin typeface="Times New Roman"/>
                <a:ea typeface="Times New Roman"/>
                <a:cs typeface="Times New Roman"/>
                <a:sym typeface="Times New Roman"/>
              </a:rPr>
              <a:t>and resolving issues.</a:t>
            </a:r>
          </a:p>
          <a:p>
            <a:endParaRPr lang="en-IN" dirty="0"/>
          </a:p>
        </p:txBody>
      </p:sp>
    </p:spTree>
    <p:extLst>
      <p:ext uri="{BB962C8B-B14F-4D97-AF65-F5344CB8AC3E}">
        <p14:creationId xmlns:p14="http://schemas.microsoft.com/office/powerpoint/2010/main" val="3227577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title" idx="4294967295"/>
          </p:nvPr>
        </p:nvSpPr>
        <p:spPr>
          <a:xfrm>
            <a:off x="535775" y="712150"/>
            <a:ext cx="6807900" cy="11091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sz="3600">
                <a:solidFill>
                  <a:schemeClr val="dk1"/>
                </a:solidFill>
              </a:rPr>
              <a:t>Technologies Used:</a:t>
            </a:r>
            <a:endParaRPr sz="2400"/>
          </a:p>
        </p:txBody>
      </p:sp>
      <p:sp>
        <p:nvSpPr>
          <p:cNvPr id="2" name="TextBox 1">
            <a:extLst>
              <a:ext uri="{FF2B5EF4-FFF2-40B4-BE49-F238E27FC236}">
                <a16:creationId xmlns:a16="http://schemas.microsoft.com/office/drawing/2014/main" id="{61162686-4F01-DB1B-0828-DA8171BBEF6F}"/>
              </a:ext>
            </a:extLst>
          </p:cNvPr>
          <p:cNvSpPr txBox="1"/>
          <p:nvPr/>
        </p:nvSpPr>
        <p:spPr>
          <a:xfrm>
            <a:off x="849963" y="1447800"/>
            <a:ext cx="5591595" cy="3187539"/>
          </a:xfrm>
          <a:prstGeom prst="rect">
            <a:avLst/>
          </a:prstGeom>
          <a:solidFill>
            <a:schemeClr val="tx2">
              <a:lumMod val="10000"/>
              <a:alpha val="80000"/>
            </a:schemeClr>
          </a:solidFill>
        </p:spPr>
        <p:txBody>
          <a:bodyPr wrap="none" rtlCol="0">
            <a:spAutoFit/>
          </a:bodyPr>
          <a:lstStyle/>
          <a:p>
            <a:pPr marL="0" lvl="0" indent="0" algn="just" rtl="0">
              <a:lnSpc>
                <a:spcPct val="115000"/>
              </a:lnSpc>
              <a:spcBef>
                <a:spcPts val="1000"/>
              </a:spcBef>
              <a:spcAft>
                <a:spcPts val="0"/>
              </a:spcAft>
              <a:buNone/>
            </a:pPr>
            <a:r>
              <a:rPr lang="en-IN" sz="1400" b="1" dirty="0">
                <a:solidFill>
                  <a:schemeClr val="bg1">
                    <a:lumMod val="95000"/>
                  </a:schemeClr>
                </a:solidFill>
                <a:latin typeface="Times New Roman"/>
                <a:ea typeface="Times New Roman"/>
                <a:cs typeface="Times New Roman"/>
                <a:sym typeface="Times New Roman"/>
              </a:rPr>
              <a:t>5. User Interface and Web Development:</a:t>
            </a:r>
          </a:p>
          <a:p>
            <a:pPr marL="0" lvl="0" indent="0" algn="just" rtl="0">
              <a:lnSpc>
                <a:spcPct val="115000"/>
              </a:lnSpc>
              <a:spcBef>
                <a:spcPts val="1000"/>
              </a:spcBef>
              <a:spcAft>
                <a:spcPts val="0"/>
              </a:spcAft>
              <a:buNone/>
            </a:pPr>
            <a:r>
              <a:rPr lang="en-IN" sz="1400" u="sng" dirty="0">
                <a:solidFill>
                  <a:schemeClr val="bg1">
                    <a:lumMod val="95000"/>
                  </a:schemeClr>
                </a:solidFill>
                <a:latin typeface="Times New Roman"/>
                <a:ea typeface="Times New Roman"/>
                <a:cs typeface="Times New Roman"/>
                <a:sym typeface="Times New Roman"/>
              </a:rPr>
              <a:t>HTML, CSS, JavaScript:</a:t>
            </a:r>
            <a:r>
              <a:rPr lang="en-IN" sz="1400" dirty="0">
                <a:solidFill>
                  <a:schemeClr val="bg1">
                    <a:lumMod val="95000"/>
                  </a:schemeClr>
                </a:solidFill>
                <a:latin typeface="Times New Roman"/>
                <a:ea typeface="Times New Roman"/>
                <a:cs typeface="Times New Roman"/>
                <a:sym typeface="Times New Roman"/>
              </a:rPr>
              <a:t> For creating a web-based user interface.</a:t>
            </a:r>
          </a:p>
          <a:p>
            <a:pPr marL="0" lvl="0" indent="0" algn="just" rtl="0">
              <a:lnSpc>
                <a:spcPct val="115000"/>
              </a:lnSpc>
              <a:spcBef>
                <a:spcPts val="1000"/>
              </a:spcBef>
              <a:spcAft>
                <a:spcPts val="0"/>
              </a:spcAft>
              <a:buNone/>
            </a:pPr>
            <a:r>
              <a:rPr lang="en-IN" sz="1400" u="sng" dirty="0">
                <a:solidFill>
                  <a:schemeClr val="bg1">
                    <a:lumMod val="95000"/>
                  </a:schemeClr>
                </a:solidFill>
                <a:latin typeface="Times New Roman"/>
                <a:ea typeface="Times New Roman"/>
                <a:cs typeface="Times New Roman"/>
                <a:sym typeface="Times New Roman"/>
              </a:rPr>
              <a:t>Django:</a:t>
            </a:r>
            <a:r>
              <a:rPr lang="en-IN" sz="1400" dirty="0">
                <a:solidFill>
                  <a:schemeClr val="bg1">
                    <a:lumMod val="95000"/>
                  </a:schemeClr>
                </a:solidFill>
                <a:latin typeface="Times New Roman"/>
                <a:ea typeface="Times New Roman"/>
                <a:cs typeface="Times New Roman"/>
                <a:sym typeface="Times New Roman"/>
              </a:rPr>
              <a:t> Python web frameworks to build the backend of the user interface.</a:t>
            </a:r>
          </a:p>
          <a:p>
            <a:pPr marL="0" lvl="0" indent="0" algn="just" rtl="0">
              <a:lnSpc>
                <a:spcPct val="115000"/>
              </a:lnSpc>
              <a:spcBef>
                <a:spcPts val="1000"/>
              </a:spcBef>
              <a:spcAft>
                <a:spcPts val="0"/>
              </a:spcAft>
              <a:buNone/>
            </a:pPr>
            <a:r>
              <a:rPr lang="en-IN" sz="1400" b="1" dirty="0">
                <a:solidFill>
                  <a:schemeClr val="bg1">
                    <a:lumMod val="95000"/>
                  </a:schemeClr>
                </a:solidFill>
                <a:latin typeface="Times New Roman"/>
                <a:ea typeface="Times New Roman"/>
                <a:cs typeface="Times New Roman"/>
                <a:sym typeface="Times New Roman"/>
              </a:rPr>
              <a:t>6. Version Control:</a:t>
            </a:r>
          </a:p>
          <a:p>
            <a:pPr marL="0" lvl="0" indent="0" algn="just" rtl="0">
              <a:lnSpc>
                <a:spcPct val="115000"/>
              </a:lnSpc>
              <a:spcBef>
                <a:spcPts val="1000"/>
              </a:spcBef>
              <a:spcAft>
                <a:spcPts val="0"/>
              </a:spcAft>
              <a:buNone/>
            </a:pPr>
            <a:r>
              <a:rPr lang="en-IN" sz="1400" u="sng" dirty="0" err="1">
                <a:solidFill>
                  <a:schemeClr val="bg1">
                    <a:lumMod val="95000"/>
                  </a:schemeClr>
                </a:solidFill>
                <a:latin typeface="Times New Roman"/>
                <a:ea typeface="Times New Roman"/>
                <a:cs typeface="Times New Roman"/>
                <a:sym typeface="Times New Roman"/>
              </a:rPr>
              <a:t>Git&amp;Github</a:t>
            </a:r>
            <a:r>
              <a:rPr lang="en-IN" sz="1400" u="sng" dirty="0">
                <a:solidFill>
                  <a:schemeClr val="bg1">
                    <a:lumMod val="95000"/>
                  </a:schemeClr>
                </a:solidFill>
                <a:latin typeface="Times New Roman"/>
                <a:ea typeface="Times New Roman"/>
                <a:cs typeface="Times New Roman"/>
                <a:sym typeface="Times New Roman"/>
              </a:rPr>
              <a:t>:</a:t>
            </a:r>
            <a:r>
              <a:rPr lang="en-IN" sz="1400" dirty="0">
                <a:solidFill>
                  <a:schemeClr val="bg1">
                    <a:lumMod val="95000"/>
                  </a:schemeClr>
                </a:solidFill>
                <a:latin typeface="Times New Roman"/>
                <a:ea typeface="Times New Roman"/>
                <a:cs typeface="Times New Roman"/>
                <a:sym typeface="Times New Roman"/>
              </a:rPr>
              <a:t> To manage and track changes in the project codebase. </a:t>
            </a:r>
          </a:p>
          <a:p>
            <a:pPr marL="0" lvl="0" indent="0" algn="just" rtl="0">
              <a:lnSpc>
                <a:spcPct val="115000"/>
              </a:lnSpc>
              <a:spcBef>
                <a:spcPts val="1000"/>
              </a:spcBef>
              <a:spcAft>
                <a:spcPts val="0"/>
              </a:spcAft>
              <a:buNone/>
            </a:pPr>
            <a:r>
              <a:rPr lang="en-IN" sz="1400" b="1" dirty="0">
                <a:solidFill>
                  <a:schemeClr val="bg1">
                    <a:lumMod val="95000"/>
                  </a:schemeClr>
                </a:solidFill>
                <a:latin typeface="Times New Roman"/>
                <a:ea typeface="Times New Roman"/>
                <a:cs typeface="Times New Roman"/>
                <a:sym typeface="Times New Roman"/>
              </a:rPr>
              <a:t>7. Testing and Debugging:                                          	</a:t>
            </a:r>
          </a:p>
          <a:p>
            <a:pPr marL="0" lvl="0" indent="0" algn="just" rtl="0">
              <a:lnSpc>
                <a:spcPct val="115000"/>
              </a:lnSpc>
              <a:spcBef>
                <a:spcPts val="1000"/>
              </a:spcBef>
              <a:spcAft>
                <a:spcPts val="0"/>
              </a:spcAft>
              <a:buNone/>
            </a:pPr>
            <a:r>
              <a:rPr lang="en-IN" sz="1400" u="sng" dirty="0">
                <a:solidFill>
                  <a:schemeClr val="bg1">
                    <a:lumMod val="95000"/>
                  </a:schemeClr>
                </a:solidFill>
                <a:latin typeface="Times New Roman"/>
                <a:ea typeface="Times New Roman"/>
                <a:cs typeface="Times New Roman"/>
                <a:sym typeface="Times New Roman"/>
              </a:rPr>
              <a:t>Debugging Tools:</a:t>
            </a:r>
            <a:r>
              <a:rPr lang="en-IN" sz="1400" dirty="0">
                <a:solidFill>
                  <a:schemeClr val="bg1">
                    <a:lumMod val="95000"/>
                  </a:schemeClr>
                </a:solidFill>
                <a:latin typeface="Times New Roman"/>
                <a:ea typeface="Times New Roman"/>
                <a:cs typeface="Times New Roman"/>
                <a:sym typeface="Times New Roman"/>
              </a:rPr>
              <a:t> Like </a:t>
            </a:r>
            <a:r>
              <a:rPr lang="en-IN" sz="1400" dirty="0" err="1">
                <a:solidFill>
                  <a:schemeClr val="bg1">
                    <a:lumMod val="95000"/>
                  </a:schemeClr>
                </a:solidFill>
                <a:latin typeface="Times New Roman"/>
                <a:ea typeface="Times New Roman"/>
                <a:cs typeface="Times New Roman"/>
                <a:sym typeface="Times New Roman"/>
              </a:rPr>
              <a:t>pdb</a:t>
            </a:r>
            <a:r>
              <a:rPr lang="en-IN" sz="1400" dirty="0">
                <a:solidFill>
                  <a:schemeClr val="bg1">
                    <a:lumMod val="95000"/>
                  </a:schemeClr>
                </a:solidFill>
                <a:latin typeface="Times New Roman"/>
                <a:ea typeface="Times New Roman"/>
                <a:cs typeface="Times New Roman"/>
                <a:sym typeface="Times New Roman"/>
              </a:rPr>
              <a:t> (Python debugger) for identifying</a:t>
            </a:r>
          </a:p>
          <a:p>
            <a:pPr marL="0" lvl="0" indent="0" algn="just" rtl="0">
              <a:lnSpc>
                <a:spcPct val="115000"/>
              </a:lnSpc>
              <a:spcBef>
                <a:spcPts val="1000"/>
              </a:spcBef>
              <a:spcAft>
                <a:spcPts val="0"/>
              </a:spcAft>
              <a:buNone/>
            </a:pPr>
            <a:r>
              <a:rPr lang="en-IN" sz="1400" dirty="0">
                <a:solidFill>
                  <a:schemeClr val="bg1">
                    <a:lumMod val="95000"/>
                  </a:schemeClr>
                </a:solidFill>
                <a:latin typeface="Times New Roman"/>
                <a:ea typeface="Times New Roman"/>
                <a:cs typeface="Times New Roman"/>
                <a:sym typeface="Times New Roman"/>
              </a:rPr>
              <a:t>and resolving issues.</a:t>
            </a:r>
          </a:p>
          <a:p>
            <a:endParaRPr lang="en-IN" dirty="0"/>
          </a:p>
        </p:txBody>
      </p:sp>
    </p:spTree>
    <p:extLst>
      <p:ext uri="{BB962C8B-B14F-4D97-AF65-F5344CB8AC3E}">
        <p14:creationId xmlns:p14="http://schemas.microsoft.com/office/powerpoint/2010/main" val="2119033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title" idx="4294967295"/>
          </p:nvPr>
        </p:nvSpPr>
        <p:spPr>
          <a:xfrm>
            <a:off x="535775" y="712150"/>
            <a:ext cx="6807900" cy="11091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sz="3600">
                <a:solidFill>
                  <a:schemeClr val="dk1"/>
                </a:solidFill>
              </a:rPr>
              <a:t>Technologies Used:</a:t>
            </a:r>
            <a:endParaRPr sz="2400"/>
          </a:p>
        </p:txBody>
      </p:sp>
      <p:sp>
        <p:nvSpPr>
          <p:cNvPr id="2" name="TextBox 1">
            <a:extLst>
              <a:ext uri="{FF2B5EF4-FFF2-40B4-BE49-F238E27FC236}">
                <a16:creationId xmlns:a16="http://schemas.microsoft.com/office/drawing/2014/main" id="{60ABD876-74EC-6C3C-71FB-B4EC3AEF4974}"/>
              </a:ext>
            </a:extLst>
          </p:cNvPr>
          <p:cNvSpPr txBox="1"/>
          <p:nvPr/>
        </p:nvSpPr>
        <p:spPr>
          <a:xfrm>
            <a:off x="535775" y="-3482258"/>
            <a:ext cx="5591595" cy="3187539"/>
          </a:xfrm>
          <a:prstGeom prst="rect">
            <a:avLst/>
          </a:prstGeom>
          <a:solidFill>
            <a:schemeClr val="tx2">
              <a:lumMod val="10000"/>
              <a:alpha val="80000"/>
            </a:schemeClr>
          </a:solidFill>
        </p:spPr>
        <p:txBody>
          <a:bodyPr wrap="none" rtlCol="0">
            <a:spAutoFit/>
          </a:bodyPr>
          <a:lstStyle/>
          <a:p>
            <a:pPr marL="0" lvl="0" indent="0" algn="just" rtl="0">
              <a:lnSpc>
                <a:spcPct val="115000"/>
              </a:lnSpc>
              <a:spcBef>
                <a:spcPts val="1000"/>
              </a:spcBef>
              <a:spcAft>
                <a:spcPts val="0"/>
              </a:spcAft>
              <a:buNone/>
            </a:pPr>
            <a:r>
              <a:rPr lang="en-IN" sz="1400" b="1" dirty="0">
                <a:solidFill>
                  <a:schemeClr val="bg1">
                    <a:lumMod val="95000"/>
                  </a:schemeClr>
                </a:solidFill>
                <a:latin typeface="Times New Roman"/>
                <a:ea typeface="Times New Roman"/>
                <a:cs typeface="Times New Roman"/>
                <a:sym typeface="Times New Roman"/>
              </a:rPr>
              <a:t>5. User Interface and Web Development:</a:t>
            </a:r>
          </a:p>
          <a:p>
            <a:pPr marL="0" lvl="0" indent="0" algn="just" rtl="0">
              <a:lnSpc>
                <a:spcPct val="115000"/>
              </a:lnSpc>
              <a:spcBef>
                <a:spcPts val="1000"/>
              </a:spcBef>
              <a:spcAft>
                <a:spcPts val="0"/>
              </a:spcAft>
              <a:buNone/>
            </a:pPr>
            <a:r>
              <a:rPr lang="en-IN" sz="1400" u="sng" dirty="0">
                <a:solidFill>
                  <a:schemeClr val="bg1">
                    <a:lumMod val="95000"/>
                  </a:schemeClr>
                </a:solidFill>
                <a:latin typeface="Times New Roman"/>
                <a:ea typeface="Times New Roman"/>
                <a:cs typeface="Times New Roman"/>
                <a:sym typeface="Times New Roman"/>
              </a:rPr>
              <a:t>HTML, CSS, JavaScript:</a:t>
            </a:r>
            <a:r>
              <a:rPr lang="en-IN" sz="1400" dirty="0">
                <a:solidFill>
                  <a:schemeClr val="bg1">
                    <a:lumMod val="95000"/>
                  </a:schemeClr>
                </a:solidFill>
                <a:latin typeface="Times New Roman"/>
                <a:ea typeface="Times New Roman"/>
                <a:cs typeface="Times New Roman"/>
                <a:sym typeface="Times New Roman"/>
              </a:rPr>
              <a:t> For creating a web-based user interface.</a:t>
            </a:r>
          </a:p>
          <a:p>
            <a:pPr marL="0" lvl="0" indent="0" algn="just" rtl="0">
              <a:lnSpc>
                <a:spcPct val="115000"/>
              </a:lnSpc>
              <a:spcBef>
                <a:spcPts val="1000"/>
              </a:spcBef>
              <a:spcAft>
                <a:spcPts val="0"/>
              </a:spcAft>
              <a:buNone/>
            </a:pPr>
            <a:r>
              <a:rPr lang="en-IN" sz="1400" u="sng" dirty="0">
                <a:solidFill>
                  <a:schemeClr val="bg1">
                    <a:lumMod val="95000"/>
                  </a:schemeClr>
                </a:solidFill>
                <a:latin typeface="Times New Roman"/>
                <a:ea typeface="Times New Roman"/>
                <a:cs typeface="Times New Roman"/>
                <a:sym typeface="Times New Roman"/>
              </a:rPr>
              <a:t>Django:</a:t>
            </a:r>
            <a:r>
              <a:rPr lang="en-IN" sz="1400" dirty="0">
                <a:solidFill>
                  <a:schemeClr val="bg1">
                    <a:lumMod val="95000"/>
                  </a:schemeClr>
                </a:solidFill>
                <a:latin typeface="Times New Roman"/>
                <a:ea typeface="Times New Roman"/>
                <a:cs typeface="Times New Roman"/>
                <a:sym typeface="Times New Roman"/>
              </a:rPr>
              <a:t> Python web frameworks to build the backend of the user interface.</a:t>
            </a:r>
          </a:p>
          <a:p>
            <a:pPr marL="0" lvl="0" indent="0" algn="just" rtl="0">
              <a:lnSpc>
                <a:spcPct val="115000"/>
              </a:lnSpc>
              <a:spcBef>
                <a:spcPts val="1000"/>
              </a:spcBef>
              <a:spcAft>
                <a:spcPts val="0"/>
              </a:spcAft>
              <a:buNone/>
            </a:pPr>
            <a:r>
              <a:rPr lang="en-IN" sz="1400" b="1" dirty="0">
                <a:solidFill>
                  <a:schemeClr val="bg1">
                    <a:lumMod val="95000"/>
                  </a:schemeClr>
                </a:solidFill>
                <a:latin typeface="Times New Roman"/>
                <a:ea typeface="Times New Roman"/>
                <a:cs typeface="Times New Roman"/>
                <a:sym typeface="Times New Roman"/>
              </a:rPr>
              <a:t>6. Version Control:</a:t>
            </a:r>
          </a:p>
          <a:p>
            <a:pPr marL="0" lvl="0" indent="0" algn="just" rtl="0">
              <a:lnSpc>
                <a:spcPct val="115000"/>
              </a:lnSpc>
              <a:spcBef>
                <a:spcPts val="1000"/>
              </a:spcBef>
              <a:spcAft>
                <a:spcPts val="0"/>
              </a:spcAft>
              <a:buNone/>
            </a:pPr>
            <a:r>
              <a:rPr lang="en-IN" sz="1400" u="sng" dirty="0" err="1">
                <a:solidFill>
                  <a:schemeClr val="bg1">
                    <a:lumMod val="95000"/>
                  </a:schemeClr>
                </a:solidFill>
                <a:latin typeface="Times New Roman"/>
                <a:ea typeface="Times New Roman"/>
                <a:cs typeface="Times New Roman"/>
                <a:sym typeface="Times New Roman"/>
              </a:rPr>
              <a:t>Git&amp;Github</a:t>
            </a:r>
            <a:r>
              <a:rPr lang="en-IN" sz="1400" u="sng" dirty="0">
                <a:solidFill>
                  <a:schemeClr val="bg1">
                    <a:lumMod val="95000"/>
                  </a:schemeClr>
                </a:solidFill>
                <a:latin typeface="Times New Roman"/>
                <a:ea typeface="Times New Roman"/>
                <a:cs typeface="Times New Roman"/>
                <a:sym typeface="Times New Roman"/>
              </a:rPr>
              <a:t>:</a:t>
            </a:r>
            <a:r>
              <a:rPr lang="en-IN" sz="1400" dirty="0">
                <a:solidFill>
                  <a:schemeClr val="bg1">
                    <a:lumMod val="95000"/>
                  </a:schemeClr>
                </a:solidFill>
                <a:latin typeface="Times New Roman"/>
                <a:ea typeface="Times New Roman"/>
                <a:cs typeface="Times New Roman"/>
                <a:sym typeface="Times New Roman"/>
              </a:rPr>
              <a:t> To manage and track changes in the project codebase. </a:t>
            </a:r>
          </a:p>
          <a:p>
            <a:pPr marL="0" lvl="0" indent="0" algn="just" rtl="0">
              <a:lnSpc>
                <a:spcPct val="115000"/>
              </a:lnSpc>
              <a:spcBef>
                <a:spcPts val="1000"/>
              </a:spcBef>
              <a:spcAft>
                <a:spcPts val="0"/>
              </a:spcAft>
              <a:buNone/>
            </a:pPr>
            <a:r>
              <a:rPr lang="en-IN" sz="1400" b="1" dirty="0">
                <a:solidFill>
                  <a:schemeClr val="bg1">
                    <a:lumMod val="95000"/>
                  </a:schemeClr>
                </a:solidFill>
                <a:latin typeface="Times New Roman"/>
                <a:ea typeface="Times New Roman"/>
                <a:cs typeface="Times New Roman"/>
                <a:sym typeface="Times New Roman"/>
              </a:rPr>
              <a:t>7. Testing and Debugging:                                          	</a:t>
            </a:r>
          </a:p>
          <a:p>
            <a:pPr marL="0" lvl="0" indent="0" algn="just" rtl="0">
              <a:lnSpc>
                <a:spcPct val="115000"/>
              </a:lnSpc>
              <a:spcBef>
                <a:spcPts val="1000"/>
              </a:spcBef>
              <a:spcAft>
                <a:spcPts val="0"/>
              </a:spcAft>
              <a:buNone/>
            </a:pPr>
            <a:r>
              <a:rPr lang="en-IN" sz="1400" u="sng" dirty="0">
                <a:solidFill>
                  <a:schemeClr val="bg1">
                    <a:lumMod val="95000"/>
                  </a:schemeClr>
                </a:solidFill>
                <a:latin typeface="Times New Roman"/>
                <a:ea typeface="Times New Roman"/>
                <a:cs typeface="Times New Roman"/>
                <a:sym typeface="Times New Roman"/>
              </a:rPr>
              <a:t>Debugging Tools:</a:t>
            </a:r>
            <a:r>
              <a:rPr lang="en-IN" sz="1400" dirty="0">
                <a:solidFill>
                  <a:schemeClr val="bg1">
                    <a:lumMod val="95000"/>
                  </a:schemeClr>
                </a:solidFill>
                <a:latin typeface="Times New Roman"/>
                <a:ea typeface="Times New Roman"/>
                <a:cs typeface="Times New Roman"/>
                <a:sym typeface="Times New Roman"/>
              </a:rPr>
              <a:t> Like </a:t>
            </a:r>
            <a:r>
              <a:rPr lang="en-IN" sz="1400" dirty="0" err="1">
                <a:solidFill>
                  <a:schemeClr val="bg1">
                    <a:lumMod val="95000"/>
                  </a:schemeClr>
                </a:solidFill>
                <a:latin typeface="Times New Roman"/>
                <a:ea typeface="Times New Roman"/>
                <a:cs typeface="Times New Roman"/>
                <a:sym typeface="Times New Roman"/>
              </a:rPr>
              <a:t>pdb</a:t>
            </a:r>
            <a:r>
              <a:rPr lang="en-IN" sz="1400" dirty="0">
                <a:solidFill>
                  <a:schemeClr val="bg1">
                    <a:lumMod val="95000"/>
                  </a:schemeClr>
                </a:solidFill>
                <a:latin typeface="Times New Roman"/>
                <a:ea typeface="Times New Roman"/>
                <a:cs typeface="Times New Roman"/>
                <a:sym typeface="Times New Roman"/>
              </a:rPr>
              <a:t> (Python debugger) for identifying</a:t>
            </a:r>
          </a:p>
          <a:p>
            <a:pPr marL="0" lvl="0" indent="0" algn="just" rtl="0">
              <a:lnSpc>
                <a:spcPct val="115000"/>
              </a:lnSpc>
              <a:spcBef>
                <a:spcPts val="1000"/>
              </a:spcBef>
              <a:spcAft>
                <a:spcPts val="0"/>
              </a:spcAft>
              <a:buNone/>
            </a:pPr>
            <a:r>
              <a:rPr lang="en-IN" sz="1400" dirty="0">
                <a:solidFill>
                  <a:schemeClr val="bg1">
                    <a:lumMod val="95000"/>
                  </a:schemeClr>
                </a:solidFill>
                <a:latin typeface="Times New Roman"/>
                <a:ea typeface="Times New Roman"/>
                <a:cs typeface="Times New Roman"/>
                <a:sym typeface="Times New Roman"/>
              </a:rPr>
              <a:t>and resolving issues.</a:t>
            </a:r>
          </a:p>
          <a:p>
            <a:endParaRPr lang="en-IN" dirty="0"/>
          </a:p>
        </p:txBody>
      </p:sp>
      <p:sp>
        <p:nvSpPr>
          <p:cNvPr id="3" name="Google Shape;137;p26">
            <a:extLst>
              <a:ext uri="{FF2B5EF4-FFF2-40B4-BE49-F238E27FC236}">
                <a16:creationId xmlns:a16="http://schemas.microsoft.com/office/drawing/2014/main" id="{40139F5B-0B7D-526A-8CD9-264771F276A3}"/>
              </a:ext>
            </a:extLst>
          </p:cNvPr>
          <p:cNvSpPr txBox="1"/>
          <p:nvPr/>
        </p:nvSpPr>
        <p:spPr>
          <a:xfrm>
            <a:off x="840575" y="1447801"/>
            <a:ext cx="4036225" cy="1874450"/>
          </a:xfrm>
          <a:prstGeom prst="rect">
            <a:avLst/>
          </a:prstGeom>
          <a:solidFill>
            <a:schemeClr val="tx2">
              <a:lumMod val="10000"/>
              <a:alpha val="68000"/>
            </a:schemeClr>
          </a:solidFill>
          <a:ln>
            <a:noFill/>
          </a:ln>
        </p:spPr>
        <p:txBody>
          <a:bodyPr spcFirstLastPara="1" wrap="square" lIns="91425" tIns="91425" rIns="91425" bIns="91425" anchor="t" anchorCtr="0">
            <a:noAutofit/>
          </a:bodyPr>
          <a:lstStyle/>
          <a:p>
            <a:pPr marL="0" lvl="0" indent="0" algn="just" rtl="0">
              <a:lnSpc>
                <a:spcPct val="115000"/>
              </a:lnSpc>
              <a:spcBef>
                <a:spcPts val="1000"/>
              </a:spcBef>
              <a:spcAft>
                <a:spcPts val="0"/>
              </a:spcAft>
              <a:buNone/>
            </a:pPr>
            <a:r>
              <a:rPr lang="en" sz="1800" b="1" dirty="0">
                <a:solidFill>
                  <a:schemeClr val="bg1">
                    <a:lumMod val="95000"/>
                  </a:schemeClr>
                </a:solidFill>
                <a:latin typeface="Times New Roman"/>
                <a:ea typeface="Times New Roman"/>
                <a:cs typeface="Times New Roman"/>
                <a:sym typeface="Times New Roman"/>
              </a:rPr>
              <a:t>8. IDEs  USED:</a:t>
            </a:r>
            <a:endParaRPr sz="1800" b="1" dirty="0">
              <a:solidFill>
                <a:schemeClr val="bg1">
                  <a:lumMod val="95000"/>
                </a:schemeClr>
              </a:solidFill>
              <a:latin typeface="Times New Roman"/>
              <a:ea typeface="Times New Roman"/>
              <a:cs typeface="Times New Roman"/>
              <a:sym typeface="Times New Roman"/>
            </a:endParaRPr>
          </a:p>
          <a:p>
            <a:pPr marL="285750" lvl="0" indent="-285750" algn="just" rtl="0">
              <a:lnSpc>
                <a:spcPct val="115000"/>
              </a:lnSpc>
              <a:spcBef>
                <a:spcPts val="1000"/>
              </a:spcBef>
              <a:spcAft>
                <a:spcPts val="0"/>
              </a:spcAft>
              <a:buFont typeface="Arial" panose="020B0604020202020204" pitchFamily="34" charset="0"/>
              <a:buChar char="•"/>
            </a:pPr>
            <a:endParaRPr sz="1800" dirty="0">
              <a:solidFill>
                <a:schemeClr val="bg1">
                  <a:lumMod val="95000"/>
                </a:schemeClr>
              </a:solidFill>
              <a:latin typeface="Times New Roman"/>
              <a:ea typeface="Times New Roman"/>
              <a:cs typeface="Times New Roman"/>
              <a:sym typeface="Times New Roman"/>
            </a:endParaRPr>
          </a:p>
          <a:p>
            <a:pPr marL="285750" lvl="0" indent="-285750" algn="l" rtl="0">
              <a:spcBef>
                <a:spcPts val="0"/>
              </a:spcBef>
              <a:spcAft>
                <a:spcPts val="0"/>
              </a:spcAft>
              <a:buFont typeface="Arial" panose="020B0604020202020204" pitchFamily="34" charset="0"/>
              <a:buChar char="•"/>
            </a:pPr>
            <a:r>
              <a:rPr lang="en-IN" dirty="0">
                <a:solidFill>
                  <a:schemeClr val="bg1">
                    <a:lumMod val="95000"/>
                  </a:schemeClr>
                </a:solidFill>
                <a:latin typeface="Proxima Nova"/>
                <a:ea typeface="Proxima Nova"/>
                <a:cs typeface="Proxima Nova"/>
                <a:sym typeface="Proxima Nova"/>
              </a:rPr>
              <a:t>VS CODE</a:t>
            </a:r>
          </a:p>
          <a:p>
            <a:pPr marL="285750" lvl="0" indent="-285750" algn="l" rtl="0">
              <a:spcBef>
                <a:spcPts val="0"/>
              </a:spcBef>
              <a:spcAft>
                <a:spcPts val="0"/>
              </a:spcAft>
              <a:buFont typeface="Arial" panose="020B0604020202020204" pitchFamily="34" charset="0"/>
              <a:buChar char="•"/>
            </a:pPr>
            <a:r>
              <a:rPr lang="en-IN" dirty="0" err="1">
                <a:solidFill>
                  <a:schemeClr val="bg1">
                    <a:lumMod val="95000"/>
                  </a:schemeClr>
                </a:solidFill>
                <a:latin typeface="Proxima Nova"/>
                <a:ea typeface="Proxima Nova"/>
                <a:cs typeface="Proxima Nova"/>
                <a:sym typeface="Proxima Nova"/>
              </a:rPr>
              <a:t>Jupyter</a:t>
            </a:r>
            <a:r>
              <a:rPr lang="en-IN" dirty="0">
                <a:solidFill>
                  <a:schemeClr val="bg1">
                    <a:lumMod val="95000"/>
                  </a:schemeClr>
                </a:solidFill>
                <a:latin typeface="Proxima Nova"/>
                <a:ea typeface="Proxima Nova"/>
                <a:cs typeface="Proxima Nova"/>
                <a:sym typeface="Proxima Nova"/>
              </a:rPr>
              <a:t> Notebook</a:t>
            </a:r>
            <a:endParaRPr dirty="0">
              <a:solidFill>
                <a:schemeClr val="bg1">
                  <a:lumMod val="95000"/>
                </a:schemeClr>
              </a:solidFill>
              <a:latin typeface="Proxima Nova"/>
              <a:ea typeface="Proxima Nova"/>
              <a:cs typeface="Proxima Nova"/>
              <a:sym typeface="Proxima Nova"/>
            </a:endParaRPr>
          </a:p>
        </p:txBody>
      </p:sp>
    </p:spTree>
    <p:extLst>
      <p:ext uri="{BB962C8B-B14F-4D97-AF65-F5344CB8AC3E}">
        <p14:creationId xmlns:p14="http://schemas.microsoft.com/office/powerpoint/2010/main" val="1489698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ctr" rtl="0">
              <a:spcBef>
                <a:spcPts val="0"/>
              </a:spcBef>
              <a:spcAft>
                <a:spcPts val="0"/>
              </a:spcAft>
              <a:buNone/>
            </a:pPr>
            <a:r>
              <a:rPr lang="en"/>
              <a:t>EXPLORATOTY</a:t>
            </a:r>
            <a:endParaRPr>
              <a:solidFill>
                <a:schemeClr val="accent5"/>
              </a:solidFill>
            </a:endParaRPr>
          </a:p>
          <a:p>
            <a:pPr marL="0" lvl="0" indent="0" algn="ctr" rtl="0">
              <a:spcBef>
                <a:spcPts val="0"/>
              </a:spcBef>
              <a:spcAft>
                <a:spcPts val="0"/>
              </a:spcAft>
              <a:buNone/>
            </a:pPr>
            <a:r>
              <a:rPr lang="en">
                <a:solidFill>
                  <a:schemeClr val="accent5"/>
                </a:solidFill>
              </a:rPr>
              <a:t> DATA ANALYSIS</a:t>
            </a:r>
            <a:endParaRPr>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568EA-FF07-B091-BFA4-C74C06E85AC1}"/>
              </a:ext>
            </a:extLst>
          </p:cNvPr>
          <p:cNvSpPr>
            <a:spLocks noGrp="1"/>
          </p:cNvSpPr>
          <p:nvPr>
            <p:ph type="title"/>
          </p:nvPr>
        </p:nvSpPr>
        <p:spPr>
          <a:xfrm>
            <a:off x="311700" y="1122218"/>
            <a:ext cx="8114400" cy="3804232"/>
          </a:xfrm>
        </p:spPr>
        <p:txBody>
          <a:bodyPr/>
          <a:lstStyle/>
          <a:p>
            <a:r>
              <a:rPr lang="en-IN" dirty="0"/>
              <a:t> </a:t>
            </a:r>
          </a:p>
        </p:txBody>
      </p:sp>
      <p:sp>
        <p:nvSpPr>
          <p:cNvPr id="3" name="Isosceles Triangle 2">
            <a:extLst>
              <a:ext uri="{FF2B5EF4-FFF2-40B4-BE49-F238E27FC236}">
                <a16:creationId xmlns:a16="http://schemas.microsoft.com/office/drawing/2014/main" id="{3A7FC305-717D-65A8-4FBD-7769375985CE}"/>
              </a:ext>
            </a:extLst>
          </p:cNvPr>
          <p:cNvSpPr/>
          <p:nvPr/>
        </p:nvSpPr>
        <p:spPr>
          <a:xfrm>
            <a:off x="-517425" y="7291416"/>
            <a:ext cx="4886325" cy="456247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C6527DCE-2FA2-63F3-8C16-17FC7D0179E2}"/>
              </a:ext>
            </a:extLst>
          </p:cNvPr>
          <p:cNvSpPr/>
          <p:nvPr/>
        </p:nvSpPr>
        <p:spPr>
          <a:xfrm rot="10800000">
            <a:off x="1258177" y="-4709832"/>
            <a:ext cx="4438650" cy="380423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40549478-01D8-73B7-7EE9-B1EBCFACA433}"/>
              </a:ext>
            </a:extLst>
          </p:cNvPr>
          <p:cNvSpPr/>
          <p:nvPr/>
        </p:nvSpPr>
        <p:spPr>
          <a:xfrm>
            <a:off x="3539775" y="6108933"/>
            <a:ext cx="4886325" cy="456247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Isosceles Triangle 5">
            <a:extLst>
              <a:ext uri="{FF2B5EF4-FFF2-40B4-BE49-F238E27FC236}">
                <a16:creationId xmlns:a16="http://schemas.microsoft.com/office/drawing/2014/main" id="{29109884-1972-04FB-EE4E-806C4BD1DB75}"/>
              </a:ext>
            </a:extLst>
          </p:cNvPr>
          <p:cNvSpPr/>
          <p:nvPr/>
        </p:nvSpPr>
        <p:spPr>
          <a:xfrm rot="10800000">
            <a:off x="-1264379" y="-5994557"/>
            <a:ext cx="5411831" cy="50508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B20D0197-5D84-9919-7AE9-876E0F7743B5}"/>
              </a:ext>
            </a:extLst>
          </p:cNvPr>
          <p:cNvSpPr/>
          <p:nvPr/>
        </p:nvSpPr>
        <p:spPr>
          <a:xfrm rot="10800000">
            <a:off x="3910798" y="-5603094"/>
            <a:ext cx="5411831" cy="50508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BF4797F7-2B02-8FD0-7C85-B89ED25F0DC4}"/>
              </a:ext>
            </a:extLst>
          </p:cNvPr>
          <p:cNvSpPr/>
          <p:nvPr/>
        </p:nvSpPr>
        <p:spPr>
          <a:xfrm>
            <a:off x="6773632" y="6543983"/>
            <a:ext cx="4886325" cy="456247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402F9A09-6FE8-5F06-F28B-2BCE360CCC23}"/>
              </a:ext>
            </a:extLst>
          </p:cNvPr>
          <p:cNvSpPr/>
          <p:nvPr/>
        </p:nvSpPr>
        <p:spPr>
          <a:xfrm rot="5400000">
            <a:off x="-11950050" y="1003999"/>
            <a:ext cx="5247702" cy="25972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a:extLst>
              <a:ext uri="{FF2B5EF4-FFF2-40B4-BE49-F238E27FC236}">
                <a16:creationId xmlns:a16="http://schemas.microsoft.com/office/drawing/2014/main" id="{7ACA4059-2FD5-2F7C-EF3B-22F1A616E1A6}"/>
              </a:ext>
            </a:extLst>
          </p:cNvPr>
          <p:cNvSpPr/>
          <p:nvPr/>
        </p:nvSpPr>
        <p:spPr>
          <a:xfrm rot="16200000">
            <a:off x="11445043" y="1072127"/>
            <a:ext cx="6105527" cy="26402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oogle Shape;59;p13">
            <a:extLst>
              <a:ext uri="{FF2B5EF4-FFF2-40B4-BE49-F238E27FC236}">
                <a16:creationId xmlns:a16="http://schemas.microsoft.com/office/drawing/2014/main" id="{52FB2F8B-22A6-EEE9-5A9A-42BD75195458}"/>
              </a:ext>
            </a:extLst>
          </p:cNvPr>
          <p:cNvSpPr txBox="1">
            <a:spLocks/>
          </p:cNvSpPr>
          <p:nvPr/>
        </p:nvSpPr>
        <p:spPr>
          <a:xfrm>
            <a:off x="0" y="2972045"/>
            <a:ext cx="9143999" cy="1525308"/>
          </a:xfrm>
          <a:prstGeom prst="rect">
            <a:avLst/>
          </a:prstGeom>
          <a:solidFill>
            <a:schemeClr val="tx2">
              <a:lumMod val="10000"/>
              <a:alpha val="86000"/>
            </a:schemeClr>
          </a:solidFill>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900" dirty="0">
                <a:solidFill>
                  <a:schemeClr val="bg1">
                    <a:lumMod val="95000"/>
                  </a:schemeClr>
                </a:solidFill>
              </a:rPr>
              <a:t>BY:</a:t>
            </a:r>
          </a:p>
          <a:p>
            <a:pPr algn="ctr"/>
            <a:r>
              <a:rPr lang="en-IN" sz="2900" dirty="0">
                <a:solidFill>
                  <a:schemeClr val="bg1">
                    <a:lumMod val="95000"/>
                  </a:schemeClr>
                </a:solidFill>
              </a:rPr>
              <a:t>SHIVAM SHARMA</a:t>
            </a:r>
          </a:p>
          <a:p>
            <a:pPr algn="ctr"/>
            <a:r>
              <a:rPr lang="en-IN" sz="2900" dirty="0">
                <a:solidFill>
                  <a:schemeClr val="bg1">
                    <a:lumMod val="95000"/>
                  </a:schemeClr>
                </a:solidFill>
              </a:rPr>
              <a:t>ANKUR RAJ</a:t>
            </a:r>
          </a:p>
          <a:p>
            <a:pPr algn="ctr"/>
            <a:r>
              <a:rPr lang="en-IN" sz="2900" dirty="0">
                <a:solidFill>
                  <a:schemeClr val="bg1">
                    <a:lumMod val="95000"/>
                  </a:schemeClr>
                </a:solidFill>
              </a:rPr>
              <a:t>SUKANTA BHUNIA</a:t>
            </a:r>
          </a:p>
          <a:p>
            <a:pPr>
              <a:lnSpc>
                <a:spcPct val="90000"/>
              </a:lnSpc>
            </a:pPr>
            <a:endParaRPr lang="en-IN" sz="1800" dirty="0"/>
          </a:p>
        </p:txBody>
      </p:sp>
      <p:sp>
        <p:nvSpPr>
          <p:cNvPr id="12" name="TextBox 11">
            <a:extLst>
              <a:ext uri="{FF2B5EF4-FFF2-40B4-BE49-F238E27FC236}">
                <a16:creationId xmlns:a16="http://schemas.microsoft.com/office/drawing/2014/main" id="{268C6BE0-B35D-120E-2CB6-5A5E9E48EE55}"/>
              </a:ext>
            </a:extLst>
          </p:cNvPr>
          <p:cNvSpPr txBox="1"/>
          <p:nvPr/>
        </p:nvSpPr>
        <p:spPr>
          <a:xfrm>
            <a:off x="311700" y="625932"/>
            <a:ext cx="8331400" cy="1200329"/>
          </a:xfrm>
          <a:prstGeom prst="rect">
            <a:avLst/>
          </a:prstGeom>
          <a:noFill/>
        </p:spPr>
        <p:txBody>
          <a:bodyPr wrap="square" rtlCol="0">
            <a:spAutoFit/>
          </a:bodyPr>
          <a:lstStyle/>
          <a:p>
            <a:pPr algn="ctr"/>
            <a:r>
              <a:rPr lang="en-IN" sz="3600" dirty="0">
                <a:solidFill>
                  <a:schemeClr val="bg1">
                    <a:lumMod val="95000"/>
                  </a:schemeClr>
                </a:solidFill>
              </a:rPr>
              <a:t>FIFA  WORLDCUP PREDICTION SYTEM</a:t>
            </a:r>
          </a:p>
        </p:txBody>
      </p:sp>
      <p:sp>
        <p:nvSpPr>
          <p:cNvPr id="13" name="Google Shape;59;p13">
            <a:extLst>
              <a:ext uri="{FF2B5EF4-FFF2-40B4-BE49-F238E27FC236}">
                <a16:creationId xmlns:a16="http://schemas.microsoft.com/office/drawing/2014/main" id="{181D9CAD-3B32-3534-46EB-B92F233F748E}"/>
              </a:ext>
            </a:extLst>
          </p:cNvPr>
          <p:cNvSpPr txBox="1">
            <a:spLocks/>
          </p:cNvSpPr>
          <p:nvPr/>
        </p:nvSpPr>
        <p:spPr>
          <a:xfrm>
            <a:off x="-10402379" y="4073663"/>
            <a:ext cx="9143999" cy="1069837"/>
          </a:xfrm>
          <a:prstGeom prst="rect">
            <a:avLst/>
          </a:prstGeom>
          <a:solidFill>
            <a:schemeClr val="tx2">
              <a:lumMod val="10000"/>
              <a:alpha val="86000"/>
            </a:schemeClr>
          </a:solidFill>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900" dirty="0">
                <a:solidFill>
                  <a:schemeClr val="bg1">
                    <a:lumMod val="95000"/>
                  </a:schemeClr>
                </a:solidFill>
              </a:rPr>
              <a:t>UNDER THE GUIDANCE OF:</a:t>
            </a:r>
          </a:p>
          <a:p>
            <a:pPr algn="ctr"/>
            <a:r>
              <a:rPr lang="en-IN" sz="2900" dirty="0">
                <a:solidFill>
                  <a:schemeClr val="bg1">
                    <a:lumMod val="95000"/>
                  </a:schemeClr>
                </a:solidFill>
              </a:rPr>
              <a:t>Ms. Naina and ChatGPT(Majorly)</a:t>
            </a:r>
          </a:p>
          <a:p>
            <a:pPr>
              <a:lnSpc>
                <a:spcPct val="90000"/>
              </a:lnSpc>
            </a:pPr>
            <a:endParaRPr lang="en-IN" sz="1800" dirty="0"/>
          </a:p>
        </p:txBody>
      </p:sp>
      <p:pic>
        <p:nvPicPr>
          <p:cNvPr id="14" name="Google Shape;81;p16">
            <a:extLst>
              <a:ext uri="{FF2B5EF4-FFF2-40B4-BE49-F238E27FC236}">
                <a16:creationId xmlns:a16="http://schemas.microsoft.com/office/drawing/2014/main" id="{82DA93B1-FD8D-2200-247B-2A3D065169DA}"/>
              </a:ext>
            </a:extLst>
          </p:cNvPr>
          <p:cNvPicPr preferRelativeResize="0"/>
          <p:nvPr/>
        </p:nvPicPr>
        <p:blipFill>
          <a:blip r:embed="rId3">
            <a:alphaModFix/>
          </a:blip>
          <a:stretch>
            <a:fillRect/>
          </a:stretch>
        </p:blipFill>
        <p:spPr>
          <a:xfrm>
            <a:off x="-6599251" y="-1239714"/>
            <a:ext cx="3106226" cy="3065975"/>
          </a:xfrm>
          <a:prstGeom prst="rect">
            <a:avLst/>
          </a:prstGeom>
          <a:noFill/>
          <a:ln>
            <a:noFill/>
          </a:ln>
        </p:spPr>
      </p:pic>
    </p:spTree>
    <p:extLst>
      <p:ext uri="{BB962C8B-B14F-4D97-AF65-F5344CB8AC3E}">
        <p14:creationId xmlns:p14="http://schemas.microsoft.com/office/powerpoint/2010/main" val="2952708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idx="4294967295"/>
          </p:nvPr>
        </p:nvSpPr>
        <p:spPr>
          <a:xfrm>
            <a:off x="535775" y="712150"/>
            <a:ext cx="6807900" cy="11091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endParaRPr sz="2400"/>
          </a:p>
        </p:txBody>
      </p:sp>
      <p:sp>
        <p:nvSpPr>
          <p:cNvPr id="148" name="Google Shape;148;p28"/>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rmAutofit/>
          </a:bodyPr>
          <a:lstStyle/>
          <a:p>
            <a:pPr marL="457200" lvl="0" indent="0" algn="just" rtl="0">
              <a:lnSpc>
                <a:spcPct val="115000"/>
              </a:lnSpc>
              <a:spcBef>
                <a:spcPts val="1000"/>
              </a:spcBef>
              <a:spcAft>
                <a:spcPts val="0"/>
              </a:spcAft>
              <a:buNone/>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idx="4294967295"/>
          </p:nvPr>
        </p:nvSpPr>
        <p:spPr>
          <a:xfrm>
            <a:off x="535775" y="712150"/>
            <a:ext cx="6807900" cy="11091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endParaRPr sz="2400"/>
          </a:p>
        </p:txBody>
      </p:sp>
      <p:sp>
        <p:nvSpPr>
          <p:cNvPr id="148" name="Google Shape;148;p28"/>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rmAutofit/>
          </a:bodyPr>
          <a:lstStyle/>
          <a:p>
            <a:pPr marL="457200" lvl="0" indent="0" algn="just" rtl="0">
              <a:lnSpc>
                <a:spcPct val="115000"/>
              </a:lnSpc>
              <a:spcBef>
                <a:spcPts val="1000"/>
              </a:spcBef>
              <a:spcAft>
                <a:spcPts val="0"/>
              </a:spcAft>
              <a:buNone/>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a:latin typeface="Lato"/>
              <a:ea typeface="Lato"/>
              <a:cs typeface="Lato"/>
              <a:sym typeface="Lato"/>
            </a:endParaRPr>
          </a:p>
        </p:txBody>
      </p:sp>
      <p:pic>
        <p:nvPicPr>
          <p:cNvPr id="149" name="Google Shape;149;p28"/>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3215545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ctr" rtl="0">
              <a:spcBef>
                <a:spcPts val="0"/>
              </a:spcBef>
              <a:spcAft>
                <a:spcPts val="0"/>
              </a:spcAft>
              <a:buNone/>
            </a:pPr>
            <a:r>
              <a:rPr lang="en"/>
              <a:t>THE PREDICTION </a:t>
            </a:r>
            <a:endParaRPr>
              <a:solidFill>
                <a:schemeClr val="accent5"/>
              </a:solidFill>
            </a:endParaRPr>
          </a:p>
          <a:p>
            <a:pPr marL="0" lvl="0" indent="0" algn="ctr" rtl="0">
              <a:spcBef>
                <a:spcPts val="0"/>
              </a:spcBef>
              <a:spcAft>
                <a:spcPts val="0"/>
              </a:spcAft>
              <a:buNone/>
            </a:pPr>
            <a:r>
              <a:rPr lang="en">
                <a:solidFill>
                  <a:schemeClr val="accent5"/>
                </a:solidFill>
              </a:rPr>
              <a:t> MODEL</a:t>
            </a:r>
            <a:endParaRPr>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idx="4294967295"/>
          </p:nvPr>
        </p:nvSpPr>
        <p:spPr>
          <a:xfrm>
            <a:off x="535775" y="712150"/>
            <a:ext cx="6807900" cy="11091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sz="3600">
                <a:solidFill>
                  <a:schemeClr val="dk1"/>
                </a:solidFill>
              </a:rPr>
              <a:t>DELIVERABLES</a:t>
            </a:r>
            <a:endParaRPr sz="2400"/>
          </a:p>
        </p:txBody>
      </p:sp>
      <p:sp>
        <p:nvSpPr>
          <p:cNvPr id="160" name="Google Shape;160;p30"/>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rmAutofit fontScale="90000"/>
          </a:bodyPr>
          <a:lstStyle/>
          <a:p>
            <a:pPr marL="457200" lvl="0" indent="-331470" algn="just" rtl="0">
              <a:lnSpc>
                <a:spcPct val="115000"/>
              </a:lnSpc>
              <a:spcBef>
                <a:spcPts val="1000"/>
              </a:spcBef>
              <a:spcAft>
                <a:spcPts val="0"/>
              </a:spcAft>
              <a:buClr>
                <a:srgbClr val="000000"/>
              </a:buClr>
              <a:buSzPct val="100000"/>
              <a:buFont typeface="Times New Roman"/>
              <a:buChar char="●"/>
            </a:pPr>
            <a:r>
              <a:rPr lang="en" sz="1800" b="1">
                <a:solidFill>
                  <a:srgbClr val="000000"/>
                </a:solidFill>
                <a:latin typeface="Times New Roman"/>
                <a:ea typeface="Times New Roman"/>
                <a:cs typeface="Times New Roman"/>
                <a:sym typeface="Times New Roman"/>
              </a:rPr>
              <a:t>Technical Feasibility:</a:t>
            </a:r>
            <a:r>
              <a:rPr lang="en" sz="1800">
                <a:solidFill>
                  <a:srgbClr val="000000"/>
                </a:solidFill>
                <a:latin typeface="Times New Roman"/>
                <a:ea typeface="Times New Roman"/>
                <a:cs typeface="Times New Roman"/>
                <a:sym typeface="Times New Roman"/>
              </a:rPr>
              <a:t> The project is implementation based which is technically feasible since we are using python language to code and deploy.</a:t>
            </a:r>
            <a:endParaRPr sz="1800">
              <a:solidFill>
                <a:srgbClr val="000000"/>
              </a:solidFill>
              <a:latin typeface="Times New Roman"/>
              <a:ea typeface="Times New Roman"/>
              <a:cs typeface="Times New Roman"/>
              <a:sym typeface="Times New Roman"/>
            </a:endParaRPr>
          </a:p>
          <a:p>
            <a:pPr marL="457200" lvl="0" indent="-331470" algn="just" rtl="0">
              <a:lnSpc>
                <a:spcPct val="115000"/>
              </a:lnSpc>
              <a:spcBef>
                <a:spcPts val="0"/>
              </a:spcBef>
              <a:spcAft>
                <a:spcPts val="0"/>
              </a:spcAft>
              <a:buClr>
                <a:srgbClr val="000000"/>
              </a:buClr>
              <a:buSzPct val="100000"/>
              <a:buFont typeface="Times New Roman"/>
              <a:buChar char="●"/>
            </a:pPr>
            <a:r>
              <a:rPr lang="en" sz="1800" b="1">
                <a:solidFill>
                  <a:srgbClr val="000000"/>
                </a:solidFill>
                <a:latin typeface="Times New Roman"/>
                <a:ea typeface="Times New Roman"/>
                <a:cs typeface="Times New Roman"/>
                <a:sym typeface="Times New Roman"/>
              </a:rPr>
              <a:t>Economic Feasibility:</a:t>
            </a:r>
            <a:r>
              <a:rPr lang="en" sz="1800">
                <a:solidFill>
                  <a:srgbClr val="000000"/>
                </a:solidFill>
                <a:latin typeface="Times New Roman"/>
                <a:ea typeface="Times New Roman"/>
                <a:cs typeface="Times New Roman"/>
                <a:sym typeface="Times New Roman"/>
              </a:rPr>
              <a:t> There is no budget constraint for the project as such, which might cause trouble.</a:t>
            </a:r>
            <a:endParaRPr sz="1800">
              <a:solidFill>
                <a:srgbClr val="000000"/>
              </a:solidFill>
              <a:latin typeface="Times New Roman"/>
              <a:ea typeface="Times New Roman"/>
              <a:cs typeface="Times New Roman"/>
              <a:sym typeface="Times New Roman"/>
            </a:endParaRPr>
          </a:p>
          <a:p>
            <a:pPr marL="457200" lvl="0" indent="-331470" algn="just" rtl="0">
              <a:lnSpc>
                <a:spcPct val="115000"/>
              </a:lnSpc>
              <a:spcBef>
                <a:spcPts val="0"/>
              </a:spcBef>
              <a:spcAft>
                <a:spcPts val="0"/>
              </a:spcAft>
              <a:buClr>
                <a:srgbClr val="000000"/>
              </a:buClr>
              <a:buSzPct val="100000"/>
              <a:buFont typeface="Times New Roman"/>
              <a:buChar char="●"/>
            </a:pPr>
            <a:r>
              <a:rPr lang="en" sz="1800" b="1">
                <a:solidFill>
                  <a:srgbClr val="000000"/>
                </a:solidFill>
                <a:latin typeface="Times New Roman"/>
                <a:ea typeface="Times New Roman"/>
                <a:cs typeface="Times New Roman"/>
                <a:sym typeface="Times New Roman"/>
              </a:rPr>
              <a:t>Operational Feasibility:</a:t>
            </a:r>
            <a:r>
              <a:rPr lang="en" sz="1800">
                <a:solidFill>
                  <a:srgbClr val="000000"/>
                </a:solidFill>
                <a:latin typeface="Times New Roman"/>
                <a:ea typeface="Times New Roman"/>
                <a:cs typeface="Times New Roman"/>
                <a:sym typeface="Times New Roman"/>
              </a:rPr>
              <a:t> Once the project is deployed, the maintenance is quite manageable.</a:t>
            </a:r>
            <a:endParaRPr sz="1800">
              <a:solidFill>
                <a:srgbClr val="000000"/>
              </a:solidFill>
              <a:latin typeface="Times New Roman"/>
              <a:ea typeface="Times New Roman"/>
              <a:cs typeface="Times New Roman"/>
              <a:sym typeface="Times New Roman"/>
            </a:endParaRPr>
          </a:p>
          <a:p>
            <a:pPr marL="457200" lvl="0" indent="-331470" algn="just" rtl="0">
              <a:lnSpc>
                <a:spcPct val="115000"/>
              </a:lnSpc>
              <a:spcBef>
                <a:spcPts val="0"/>
              </a:spcBef>
              <a:spcAft>
                <a:spcPts val="0"/>
              </a:spcAft>
              <a:buClr>
                <a:srgbClr val="000000"/>
              </a:buClr>
              <a:buSzPct val="100000"/>
              <a:buFont typeface="Times New Roman"/>
              <a:buChar char="●"/>
            </a:pPr>
            <a:r>
              <a:rPr lang="en" sz="1800" b="1">
                <a:solidFill>
                  <a:srgbClr val="000000"/>
                </a:solidFill>
                <a:latin typeface="Times New Roman"/>
                <a:ea typeface="Times New Roman"/>
                <a:cs typeface="Times New Roman"/>
                <a:sym typeface="Times New Roman"/>
              </a:rPr>
              <a:t>Schedule Feasibility:</a:t>
            </a:r>
            <a:r>
              <a:rPr lang="en" sz="1800">
                <a:solidFill>
                  <a:srgbClr val="000000"/>
                </a:solidFill>
                <a:latin typeface="Times New Roman"/>
                <a:ea typeface="Times New Roman"/>
                <a:cs typeface="Times New Roman"/>
                <a:sym typeface="Times New Roman"/>
              </a:rPr>
              <a:t> The timelines/ deadlines for the project have been analyzed and the project will be completed within the time limit.</a:t>
            </a: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a:latin typeface="Lato"/>
              <a:ea typeface="Lato"/>
              <a:cs typeface="Lato"/>
              <a:sym typeface="Lato"/>
            </a:endParaRPr>
          </a:p>
        </p:txBody>
      </p:sp>
      <p:pic>
        <p:nvPicPr>
          <p:cNvPr id="161" name="Google Shape;161;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idx="4294967295"/>
          </p:nvPr>
        </p:nvSpPr>
        <p:spPr>
          <a:xfrm>
            <a:off x="535775" y="712150"/>
            <a:ext cx="6807900" cy="11091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sz="3600">
                <a:solidFill>
                  <a:schemeClr val="dk1"/>
                </a:solidFill>
              </a:rPr>
              <a:t>DELIVERABLES</a:t>
            </a:r>
            <a:endParaRPr sz="2400"/>
          </a:p>
        </p:txBody>
      </p:sp>
      <p:sp>
        <p:nvSpPr>
          <p:cNvPr id="160" name="Google Shape;160;p30"/>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rmAutofit fontScale="90000"/>
          </a:bodyPr>
          <a:lstStyle/>
          <a:p>
            <a:pPr marL="457200" lvl="0" indent="-331470" algn="just" rtl="0">
              <a:lnSpc>
                <a:spcPct val="115000"/>
              </a:lnSpc>
              <a:spcBef>
                <a:spcPts val="1000"/>
              </a:spcBef>
              <a:spcAft>
                <a:spcPts val="0"/>
              </a:spcAft>
              <a:buClr>
                <a:srgbClr val="000000"/>
              </a:buClr>
              <a:buSzPct val="100000"/>
              <a:buFont typeface="Times New Roman"/>
              <a:buChar char="●"/>
            </a:pPr>
            <a:r>
              <a:rPr lang="en" sz="1800" b="1">
                <a:solidFill>
                  <a:srgbClr val="000000"/>
                </a:solidFill>
                <a:latin typeface="Times New Roman"/>
                <a:ea typeface="Times New Roman"/>
                <a:cs typeface="Times New Roman"/>
                <a:sym typeface="Times New Roman"/>
              </a:rPr>
              <a:t>Technical Feasibility:</a:t>
            </a:r>
            <a:r>
              <a:rPr lang="en" sz="1800">
                <a:solidFill>
                  <a:srgbClr val="000000"/>
                </a:solidFill>
                <a:latin typeface="Times New Roman"/>
                <a:ea typeface="Times New Roman"/>
                <a:cs typeface="Times New Roman"/>
                <a:sym typeface="Times New Roman"/>
              </a:rPr>
              <a:t> The project is implementation based which is technically feasible since we are using python language to code and deploy.</a:t>
            </a:r>
            <a:endParaRPr sz="1800">
              <a:solidFill>
                <a:srgbClr val="000000"/>
              </a:solidFill>
              <a:latin typeface="Times New Roman"/>
              <a:ea typeface="Times New Roman"/>
              <a:cs typeface="Times New Roman"/>
              <a:sym typeface="Times New Roman"/>
            </a:endParaRPr>
          </a:p>
          <a:p>
            <a:pPr marL="457200" lvl="0" indent="-331470" algn="just" rtl="0">
              <a:lnSpc>
                <a:spcPct val="115000"/>
              </a:lnSpc>
              <a:spcBef>
                <a:spcPts val="0"/>
              </a:spcBef>
              <a:spcAft>
                <a:spcPts val="0"/>
              </a:spcAft>
              <a:buClr>
                <a:srgbClr val="000000"/>
              </a:buClr>
              <a:buSzPct val="100000"/>
              <a:buFont typeface="Times New Roman"/>
              <a:buChar char="●"/>
            </a:pPr>
            <a:r>
              <a:rPr lang="en" sz="1800" b="1">
                <a:solidFill>
                  <a:srgbClr val="000000"/>
                </a:solidFill>
                <a:latin typeface="Times New Roman"/>
                <a:ea typeface="Times New Roman"/>
                <a:cs typeface="Times New Roman"/>
                <a:sym typeface="Times New Roman"/>
              </a:rPr>
              <a:t>Economic Feasibility:</a:t>
            </a:r>
            <a:r>
              <a:rPr lang="en" sz="1800">
                <a:solidFill>
                  <a:srgbClr val="000000"/>
                </a:solidFill>
                <a:latin typeface="Times New Roman"/>
                <a:ea typeface="Times New Roman"/>
                <a:cs typeface="Times New Roman"/>
                <a:sym typeface="Times New Roman"/>
              </a:rPr>
              <a:t> There is no budget constraint for the project as such, which might cause trouble.</a:t>
            </a:r>
            <a:endParaRPr sz="1800">
              <a:solidFill>
                <a:srgbClr val="000000"/>
              </a:solidFill>
              <a:latin typeface="Times New Roman"/>
              <a:ea typeface="Times New Roman"/>
              <a:cs typeface="Times New Roman"/>
              <a:sym typeface="Times New Roman"/>
            </a:endParaRPr>
          </a:p>
          <a:p>
            <a:pPr marL="457200" lvl="0" indent="-331470" algn="just" rtl="0">
              <a:lnSpc>
                <a:spcPct val="115000"/>
              </a:lnSpc>
              <a:spcBef>
                <a:spcPts val="0"/>
              </a:spcBef>
              <a:spcAft>
                <a:spcPts val="0"/>
              </a:spcAft>
              <a:buClr>
                <a:srgbClr val="000000"/>
              </a:buClr>
              <a:buSzPct val="100000"/>
              <a:buFont typeface="Times New Roman"/>
              <a:buChar char="●"/>
            </a:pPr>
            <a:r>
              <a:rPr lang="en" sz="1800" b="1">
                <a:solidFill>
                  <a:srgbClr val="000000"/>
                </a:solidFill>
                <a:latin typeface="Times New Roman"/>
                <a:ea typeface="Times New Roman"/>
                <a:cs typeface="Times New Roman"/>
                <a:sym typeface="Times New Roman"/>
              </a:rPr>
              <a:t>Operational Feasibility:</a:t>
            </a:r>
            <a:r>
              <a:rPr lang="en" sz="1800">
                <a:solidFill>
                  <a:srgbClr val="000000"/>
                </a:solidFill>
                <a:latin typeface="Times New Roman"/>
                <a:ea typeface="Times New Roman"/>
                <a:cs typeface="Times New Roman"/>
                <a:sym typeface="Times New Roman"/>
              </a:rPr>
              <a:t> Once the project is deployed, the maintenance is quite manageable.</a:t>
            </a:r>
            <a:endParaRPr sz="1800">
              <a:solidFill>
                <a:srgbClr val="000000"/>
              </a:solidFill>
              <a:latin typeface="Times New Roman"/>
              <a:ea typeface="Times New Roman"/>
              <a:cs typeface="Times New Roman"/>
              <a:sym typeface="Times New Roman"/>
            </a:endParaRPr>
          </a:p>
          <a:p>
            <a:pPr marL="457200" lvl="0" indent="-331470" algn="just" rtl="0">
              <a:lnSpc>
                <a:spcPct val="115000"/>
              </a:lnSpc>
              <a:spcBef>
                <a:spcPts val="0"/>
              </a:spcBef>
              <a:spcAft>
                <a:spcPts val="0"/>
              </a:spcAft>
              <a:buClr>
                <a:srgbClr val="000000"/>
              </a:buClr>
              <a:buSzPct val="100000"/>
              <a:buFont typeface="Times New Roman"/>
              <a:buChar char="●"/>
            </a:pPr>
            <a:r>
              <a:rPr lang="en" sz="1800" b="1">
                <a:solidFill>
                  <a:srgbClr val="000000"/>
                </a:solidFill>
                <a:latin typeface="Times New Roman"/>
                <a:ea typeface="Times New Roman"/>
                <a:cs typeface="Times New Roman"/>
                <a:sym typeface="Times New Roman"/>
              </a:rPr>
              <a:t>Schedule Feasibility:</a:t>
            </a:r>
            <a:r>
              <a:rPr lang="en" sz="1800">
                <a:solidFill>
                  <a:srgbClr val="000000"/>
                </a:solidFill>
                <a:latin typeface="Times New Roman"/>
                <a:ea typeface="Times New Roman"/>
                <a:cs typeface="Times New Roman"/>
                <a:sym typeface="Times New Roman"/>
              </a:rPr>
              <a:t> The timelines/ deadlines for the project have been analyzed and the project will be completed within the time limit.</a:t>
            </a: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a:latin typeface="Lato"/>
              <a:ea typeface="Lato"/>
              <a:cs typeface="Lato"/>
              <a:sym typeface="Lato"/>
            </a:endParaRPr>
          </a:p>
        </p:txBody>
      </p:sp>
      <p:pic>
        <p:nvPicPr>
          <p:cNvPr id="161" name="Google Shape;161;p30"/>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2304209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ctr" rtl="0">
              <a:spcBef>
                <a:spcPts val="0"/>
              </a:spcBef>
              <a:spcAft>
                <a:spcPts val="0"/>
              </a:spcAft>
              <a:buNone/>
            </a:pPr>
            <a:r>
              <a:rPr lang="en"/>
              <a:t>THE </a:t>
            </a:r>
            <a:endParaRPr>
              <a:solidFill>
                <a:schemeClr val="accent5"/>
              </a:solidFill>
            </a:endParaRPr>
          </a:p>
          <a:p>
            <a:pPr marL="0" lvl="0" indent="0" algn="ctr" rtl="0">
              <a:spcBef>
                <a:spcPts val="0"/>
              </a:spcBef>
              <a:spcAft>
                <a:spcPts val="0"/>
              </a:spcAft>
              <a:buNone/>
            </a:pPr>
            <a:r>
              <a:rPr lang="en">
                <a:solidFill>
                  <a:schemeClr val="accent5"/>
                </a:solidFill>
              </a:rPr>
              <a:t> WEBSITE UI</a:t>
            </a:r>
            <a:endParaRPr>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70"/>
        <p:cNvGrpSpPr/>
        <p:nvPr/>
      </p:nvGrpSpPr>
      <p:grpSpPr>
        <a:xfrm>
          <a:off x="0" y="0"/>
          <a:ext cx="0" cy="0"/>
          <a:chOff x="0" y="0"/>
          <a:chExt cx="0" cy="0"/>
        </a:xfrm>
      </p:grpSpPr>
      <p:sp>
        <p:nvSpPr>
          <p:cNvPr id="171" name="Google Shape;171;p32"/>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rmAutofit/>
          </a:bodyPr>
          <a:lstStyle/>
          <a:p>
            <a:pPr marL="457200" lvl="0" indent="-342900" algn="just" rtl="0">
              <a:lnSpc>
                <a:spcPct val="115000"/>
              </a:lnSpc>
              <a:spcBef>
                <a:spcPts val="1000"/>
              </a:spcBef>
              <a:spcAft>
                <a:spcPts val="0"/>
              </a:spcAft>
              <a:buClr>
                <a:srgbClr val="000000"/>
              </a:buClr>
              <a:buSzPts val="1800"/>
              <a:buFont typeface="Times New Roman"/>
              <a:buChar char="●"/>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a:latin typeface="Lato"/>
              <a:ea typeface="Lato"/>
              <a:cs typeface="Lato"/>
              <a:sym typeface="Lato"/>
            </a:endParaRPr>
          </a:p>
        </p:txBody>
      </p:sp>
      <p:sp>
        <p:nvSpPr>
          <p:cNvPr id="2" name="Rectangle 1">
            <a:extLst>
              <a:ext uri="{FF2B5EF4-FFF2-40B4-BE49-F238E27FC236}">
                <a16:creationId xmlns:a16="http://schemas.microsoft.com/office/drawing/2014/main" id="{4F39A10D-C4E4-C8AB-263C-3F299ABCCF2A}"/>
              </a:ext>
            </a:extLst>
          </p:cNvPr>
          <p:cNvSpPr/>
          <p:nvPr/>
        </p:nvSpPr>
        <p:spPr>
          <a:xfrm>
            <a:off x="3802741" y="1741714"/>
            <a:ext cx="3585029" cy="2351315"/>
          </a:xfrm>
          <a:custGeom>
            <a:avLst/>
            <a:gdLst>
              <a:gd name="connsiteX0" fmla="*/ 0 w 3048000"/>
              <a:gd name="connsiteY0" fmla="*/ 0 h 2104571"/>
              <a:gd name="connsiteX1" fmla="*/ 3048000 w 3048000"/>
              <a:gd name="connsiteY1" fmla="*/ 0 h 2104571"/>
              <a:gd name="connsiteX2" fmla="*/ 3048000 w 3048000"/>
              <a:gd name="connsiteY2" fmla="*/ 2104571 h 2104571"/>
              <a:gd name="connsiteX3" fmla="*/ 0 w 3048000"/>
              <a:gd name="connsiteY3" fmla="*/ 2104571 h 2104571"/>
              <a:gd name="connsiteX4" fmla="*/ 0 w 3048000"/>
              <a:gd name="connsiteY4" fmla="*/ 0 h 2104571"/>
              <a:gd name="connsiteX0" fmla="*/ 319315 w 3367315"/>
              <a:gd name="connsiteY0" fmla="*/ 0 h 2104571"/>
              <a:gd name="connsiteX1" fmla="*/ 3367315 w 3367315"/>
              <a:gd name="connsiteY1" fmla="*/ 0 h 2104571"/>
              <a:gd name="connsiteX2" fmla="*/ 3367315 w 3367315"/>
              <a:gd name="connsiteY2" fmla="*/ 2104571 h 2104571"/>
              <a:gd name="connsiteX3" fmla="*/ 0 w 3367315"/>
              <a:gd name="connsiteY3" fmla="*/ 1770743 h 2104571"/>
              <a:gd name="connsiteX4" fmla="*/ 319315 w 3367315"/>
              <a:gd name="connsiteY4" fmla="*/ 0 h 2104571"/>
              <a:gd name="connsiteX0" fmla="*/ 319315 w 3367315"/>
              <a:gd name="connsiteY0" fmla="*/ 0 h 2380343"/>
              <a:gd name="connsiteX1" fmla="*/ 3367315 w 3367315"/>
              <a:gd name="connsiteY1" fmla="*/ 0 h 2380343"/>
              <a:gd name="connsiteX2" fmla="*/ 3178630 w 3367315"/>
              <a:gd name="connsiteY2" fmla="*/ 2380343 h 2380343"/>
              <a:gd name="connsiteX3" fmla="*/ 0 w 3367315"/>
              <a:gd name="connsiteY3" fmla="*/ 1770743 h 2380343"/>
              <a:gd name="connsiteX4" fmla="*/ 319315 w 3367315"/>
              <a:gd name="connsiteY4" fmla="*/ 0 h 2380343"/>
              <a:gd name="connsiteX0" fmla="*/ 319315 w 3526972"/>
              <a:gd name="connsiteY0" fmla="*/ 0 h 2380343"/>
              <a:gd name="connsiteX1" fmla="*/ 3526972 w 3526972"/>
              <a:gd name="connsiteY1" fmla="*/ 290286 h 2380343"/>
              <a:gd name="connsiteX2" fmla="*/ 3178630 w 3526972"/>
              <a:gd name="connsiteY2" fmla="*/ 2380343 h 2380343"/>
              <a:gd name="connsiteX3" fmla="*/ 0 w 3526972"/>
              <a:gd name="connsiteY3" fmla="*/ 1770743 h 2380343"/>
              <a:gd name="connsiteX4" fmla="*/ 319315 w 3526972"/>
              <a:gd name="connsiteY4" fmla="*/ 0 h 2380343"/>
              <a:gd name="connsiteX0" fmla="*/ 362858 w 3570515"/>
              <a:gd name="connsiteY0" fmla="*/ 0 h 2380343"/>
              <a:gd name="connsiteX1" fmla="*/ 3570515 w 3570515"/>
              <a:gd name="connsiteY1" fmla="*/ 290286 h 2380343"/>
              <a:gd name="connsiteX2" fmla="*/ 3222173 w 3570515"/>
              <a:gd name="connsiteY2" fmla="*/ 2380343 h 2380343"/>
              <a:gd name="connsiteX3" fmla="*/ 0 w 3570515"/>
              <a:gd name="connsiteY3" fmla="*/ 1843314 h 2380343"/>
              <a:gd name="connsiteX4" fmla="*/ 362858 w 3570515"/>
              <a:gd name="connsiteY4" fmla="*/ 0 h 2380343"/>
              <a:gd name="connsiteX0" fmla="*/ 362858 w 3570515"/>
              <a:gd name="connsiteY0" fmla="*/ 0 h 2351315"/>
              <a:gd name="connsiteX1" fmla="*/ 3570515 w 3570515"/>
              <a:gd name="connsiteY1" fmla="*/ 261258 h 2351315"/>
              <a:gd name="connsiteX2" fmla="*/ 3222173 w 3570515"/>
              <a:gd name="connsiteY2" fmla="*/ 2351315 h 2351315"/>
              <a:gd name="connsiteX3" fmla="*/ 0 w 3570515"/>
              <a:gd name="connsiteY3" fmla="*/ 1814286 h 2351315"/>
              <a:gd name="connsiteX4" fmla="*/ 362858 w 3570515"/>
              <a:gd name="connsiteY4" fmla="*/ 0 h 2351315"/>
              <a:gd name="connsiteX0" fmla="*/ 377372 w 3585029"/>
              <a:gd name="connsiteY0" fmla="*/ 0 h 2351315"/>
              <a:gd name="connsiteX1" fmla="*/ 3585029 w 3585029"/>
              <a:gd name="connsiteY1" fmla="*/ 261258 h 2351315"/>
              <a:gd name="connsiteX2" fmla="*/ 3236687 w 3585029"/>
              <a:gd name="connsiteY2" fmla="*/ 2351315 h 2351315"/>
              <a:gd name="connsiteX3" fmla="*/ 0 w 3585029"/>
              <a:gd name="connsiteY3" fmla="*/ 1814286 h 2351315"/>
              <a:gd name="connsiteX4" fmla="*/ 377372 w 3585029"/>
              <a:gd name="connsiteY4" fmla="*/ 0 h 235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29" h="2351315">
                <a:moveTo>
                  <a:pt x="377372" y="0"/>
                </a:moveTo>
                <a:lnTo>
                  <a:pt x="3585029" y="261258"/>
                </a:lnTo>
                <a:lnTo>
                  <a:pt x="3236687" y="2351315"/>
                </a:lnTo>
                <a:lnTo>
                  <a:pt x="0" y="1814286"/>
                </a:lnTo>
                <a:lnTo>
                  <a:pt x="377372" y="0"/>
                </a:lnTo>
                <a:close/>
              </a:path>
            </a:pathLst>
          </a:cu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70"/>
        <p:cNvGrpSpPr/>
        <p:nvPr/>
      </p:nvGrpSpPr>
      <p:grpSpPr>
        <a:xfrm>
          <a:off x="0" y="0"/>
          <a:ext cx="0" cy="0"/>
          <a:chOff x="0" y="0"/>
          <a:chExt cx="0" cy="0"/>
        </a:xfrm>
      </p:grpSpPr>
      <p:sp>
        <p:nvSpPr>
          <p:cNvPr id="171" name="Google Shape;171;p32"/>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rmAutofit/>
          </a:bodyPr>
          <a:lstStyle/>
          <a:p>
            <a:pPr marL="457200" lvl="0" indent="-342900" algn="just" rtl="0">
              <a:lnSpc>
                <a:spcPct val="115000"/>
              </a:lnSpc>
              <a:spcBef>
                <a:spcPts val="1000"/>
              </a:spcBef>
              <a:spcAft>
                <a:spcPts val="0"/>
              </a:spcAft>
              <a:buClr>
                <a:srgbClr val="000000"/>
              </a:buClr>
              <a:buSzPts val="1800"/>
              <a:buFont typeface="Times New Roman"/>
              <a:buChar char="●"/>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a:latin typeface="Lato"/>
              <a:ea typeface="Lato"/>
              <a:cs typeface="Lato"/>
              <a:sym typeface="Lato"/>
            </a:endParaRPr>
          </a:p>
        </p:txBody>
      </p:sp>
      <p:sp>
        <p:nvSpPr>
          <p:cNvPr id="2" name="Rectangle 1">
            <a:extLst>
              <a:ext uri="{FF2B5EF4-FFF2-40B4-BE49-F238E27FC236}">
                <a16:creationId xmlns:a16="http://schemas.microsoft.com/office/drawing/2014/main" id="{4F39A10D-C4E4-C8AB-263C-3F299ABCCF2A}"/>
              </a:ext>
            </a:extLst>
          </p:cNvPr>
          <p:cNvSpPr/>
          <p:nvPr/>
        </p:nvSpPr>
        <p:spPr>
          <a:xfrm>
            <a:off x="-5346" y="14514"/>
            <a:ext cx="9323925" cy="5123543"/>
          </a:xfrm>
          <a:custGeom>
            <a:avLst/>
            <a:gdLst>
              <a:gd name="connsiteX0" fmla="*/ 0 w 3048000"/>
              <a:gd name="connsiteY0" fmla="*/ 0 h 2104571"/>
              <a:gd name="connsiteX1" fmla="*/ 3048000 w 3048000"/>
              <a:gd name="connsiteY1" fmla="*/ 0 h 2104571"/>
              <a:gd name="connsiteX2" fmla="*/ 3048000 w 3048000"/>
              <a:gd name="connsiteY2" fmla="*/ 2104571 h 2104571"/>
              <a:gd name="connsiteX3" fmla="*/ 0 w 3048000"/>
              <a:gd name="connsiteY3" fmla="*/ 2104571 h 2104571"/>
              <a:gd name="connsiteX4" fmla="*/ 0 w 3048000"/>
              <a:gd name="connsiteY4" fmla="*/ 0 h 2104571"/>
              <a:gd name="connsiteX0" fmla="*/ 319315 w 3367315"/>
              <a:gd name="connsiteY0" fmla="*/ 0 h 2104571"/>
              <a:gd name="connsiteX1" fmla="*/ 3367315 w 3367315"/>
              <a:gd name="connsiteY1" fmla="*/ 0 h 2104571"/>
              <a:gd name="connsiteX2" fmla="*/ 3367315 w 3367315"/>
              <a:gd name="connsiteY2" fmla="*/ 2104571 h 2104571"/>
              <a:gd name="connsiteX3" fmla="*/ 0 w 3367315"/>
              <a:gd name="connsiteY3" fmla="*/ 1770743 h 2104571"/>
              <a:gd name="connsiteX4" fmla="*/ 319315 w 3367315"/>
              <a:gd name="connsiteY4" fmla="*/ 0 h 2104571"/>
              <a:gd name="connsiteX0" fmla="*/ 319315 w 3367315"/>
              <a:gd name="connsiteY0" fmla="*/ 0 h 2380343"/>
              <a:gd name="connsiteX1" fmla="*/ 3367315 w 3367315"/>
              <a:gd name="connsiteY1" fmla="*/ 0 h 2380343"/>
              <a:gd name="connsiteX2" fmla="*/ 3178630 w 3367315"/>
              <a:gd name="connsiteY2" fmla="*/ 2380343 h 2380343"/>
              <a:gd name="connsiteX3" fmla="*/ 0 w 3367315"/>
              <a:gd name="connsiteY3" fmla="*/ 1770743 h 2380343"/>
              <a:gd name="connsiteX4" fmla="*/ 319315 w 3367315"/>
              <a:gd name="connsiteY4" fmla="*/ 0 h 2380343"/>
              <a:gd name="connsiteX0" fmla="*/ 319315 w 3526972"/>
              <a:gd name="connsiteY0" fmla="*/ 0 h 2380343"/>
              <a:gd name="connsiteX1" fmla="*/ 3526972 w 3526972"/>
              <a:gd name="connsiteY1" fmla="*/ 290286 h 2380343"/>
              <a:gd name="connsiteX2" fmla="*/ 3178630 w 3526972"/>
              <a:gd name="connsiteY2" fmla="*/ 2380343 h 2380343"/>
              <a:gd name="connsiteX3" fmla="*/ 0 w 3526972"/>
              <a:gd name="connsiteY3" fmla="*/ 1770743 h 2380343"/>
              <a:gd name="connsiteX4" fmla="*/ 319315 w 3526972"/>
              <a:gd name="connsiteY4" fmla="*/ 0 h 2380343"/>
              <a:gd name="connsiteX0" fmla="*/ 362858 w 3570515"/>
              <a:gd name="connsiteY0" fmla="*/ 0 h 2380343"/>
              <a:gd name="connsiteX1" fmla="*/ 3570515 w 3570515"/>
              <a:gd name="connsiteY1" fmla="*/ 290286 h 2380343"/>
              <a:gd name="connsiteX2" fmla="*/ 3222173 w 3570515"/>
              <a:gd name="connsiteY2" fmla="*/ 2380343 h 2380343"/>
              <a:gd name="connsiteX3" fmla="*/ 0 w 3570515"/>
              <a:gd name="connsiteY3" fmla="*/ 1843314 h 2380343"/>
              <a:gd name="connsiteX4" fmla="*/ 362858 w 3570515"/>
              <a:gd name="connsiteY4" fmla="*/ 0 h 2380343"/>
              <a:gd name="connsiteX0" fmla="*/ 362858 w 3570515"/>
              <a:gd name="connsiteY0" fmla="*/ 0 h 2351315"/>
              <a:gd name="connsiteX1" fmla="*/ 3570515 w 3570515"/>
              <a:gd name="connsiteY1" fmla="*/ 261258 h 2351315"/>
              <a:gd name="connsiteX2" fmla="*/ 3222173 w 3570515"/>
              <a:gd name="connsiteY2" fmla="*/ 2351315 h 2351315"/>
              <a:gd name="connsiteX3" fmla="*/ 0 w 3570515"/>
              <a:gd name="connsiteY3" fmla="*/ 1814286 h 2351315"/>
              <a:gd name="connsiteX4" fmla="*/ 362858 w 3570515"/>
              <a:gd name="connsiteY4" fmla="*/ 0 h 2351315"/>
              <a:gd name="connsiteX0" fmla="*/ 377372 w 3585029"/>
              <a:gd name="connsiteY0" fmla="*/ 0 h 2351315"/>
              <a:gd name="connsiteX1" fmla="*/ 3585029 w 3585029"/>
              <a:gd name="connsiteY1" fmla="*/ 261258 h 2351315"/>
              <a:gd name="connsiteX2" fmla="*/ 3236687 w 3585029"/>
              <a:gd name="connsiteY2" fmla="*/ 2351315 h 2351315"/>
              <a:gd name="connsiteX3" fmla="*/ 0 w 3585029"/>
              <a:gd name="connsiteY3" fmla="*/ 1814286 h 2351315"/>
              <a:gd name="connsiteX4" fmla="*/ 377372 w 3585029"/>
              <a:gd name="connsiteY4" fmla="*/ 0 h 2351315"/>
              <a:gd name="connsiteX0" fmla="*/ 0 w 4306841"/>
              <a:gd name="connsiteY0" fmla="*/ 0 h 3477471"/>
              <a:gd name="connsiteX1" fmla="*/ 4306841 w 4306841"/>
              <a:gd name="connsiteY1" fmla="*/ 1387414 h 3477471"/>
              <a:gd name="connsiteX2" fmla="*/ 3958499 w 4306841"/>
              <a:gd name="connsiteY2" fmla="*/ 3477471 h 3477471"/>
              <a:gd name="connsiteX3" fmla="*/ 721812 w 4306841"/>
              <a:gd name="connsiteY3" fmla="*/ 2940442 h 3477471"/>
              <a:gd name="connsiteX4" fmla="*/ 0 w 4306841"/>
              <a:gd name="connsiteY4" fmla="*/ 0 h 3477471"/>
              <a:gd name="connsiteX0" fmla="*/ 0 w 5313017"/>
              <a:gd name="connsiteY0" fmla="*/ 0 h 3477471"/>
              <a:gd name="connsiteX1" fmla="*/ 5313017 w 5313017"/>
              <a:gd name="connsiteY1" fmla="*/ 1376 h 3477471"/>
              <a:gd name="connsiteX2" fmla="*/ 3958499 w 5313017"/>
              <a:gd name="connsiteY2" fmla="*/ 3477471 h 3477471"/>
              <a:gd name="connsiteX3" fmla="*/ 721812 w 5313017"/>
              <a:gd name="connsiteY3" fmla="*/ 2940442 h 3477471"/>
              <a:gd name="connsiteX4" fmla="*/ 0 w 5313017"/>
              <a:gd name="connsiteY4" fmla="*/ 0 h 3477471"/>
              <a:gd name="connsiteX0" fmla="*/ 0 w 5319796"/>
              <a:gd name="connsiteY0" fmla="*/ 0 h 4368495"/>
              <a:gd name="connsiteX1" fmla="*/ 5313017 w 5319796"/>
              <a:gd name="connsiteY1" fmla="*/ 1376 h 4368495"/>
              <a:gd name="connsiteX2" fmla="*/ 5319796 w 5319796"/>
              <a:gd name="connsiteY2" fmla="*/ 4368495 h 4368495"/>
              <a:gd name="connsiteX3" fmla="*/ 721812 w 5319796"/>
              <a:gd name="connsiteY3" fmla="*/ 2940442 h 4368495"/>
              <a:gd name="connsiteX4" fmla="*/ 0 w 5319796"/>
              <a:gd name="connsiteY4" fmla="*/ 0 h 4368495"/>
              <a:gd name="connsiteX0" fmla="*/ 0 w 5319796"/>
              <a:gd name="connsiteY0" fmla="*/ 0 h 4368495"/>
              <a:gd name="connsiteX1" fmla="*/ 5313017 w 5319796"/>
              <a:gd name="connsiteY1" fmla="*/ 1376 h 4368495"/>
              <a:gd name="connsiteX2" fmla="*/ 5319796 w 5319796"/>
              <a:gd name="connsiteY2" fmla="*/ 4368495 h 4368495"/>
              <a:gd name="connsiteX3" fmla="*/ 3115 w 5319796"/>
              <a:gd name="connsiteY3" fmla="*/ 4363606 h 4368495"/>
              <a:gd name="connsiteX4" fmla="*/ 0 w 5319796"/>
              <a:gd name="connsiteY4" fmla="*/ 0 h 4368495"/>
              <a:gd name="connsiteX0" fmla="*/ 0 w 5421259"/>
              <a:gd name="connsiteY0" fmla="*/ 0 h 4368495"/>
              <a:gd name="connsiteX1" fmla="*/ 5313017 w 5421259"/>
              <a:gd name="connsiteY1" fmla="*/ 1376 h 4368495"/>
              <a:gd name="connsiteX2" fmla="*/ 5421259 w 5421259"/>
              <a:gd name="connsiteY2" fmla="*/ 4368495 h 4368495"/>
              <a:gd name="connsiteX3" fmla="*/ 3115 w 5421259"/>
              <a:gd name="connsiteY3" fmla="*/ 4363606 h 4368495"/>
              <a:gd name="connsiteX4" fmla="*/ 0 w 5421259"/>
              <a:gd name="connsiteY4" fmla="*/ 0 h 4368495"/>
              <a:gd name="connsiteX0" fmla="*/ 0 w 5421259"/>
              <a:gd name="connsiteY0" fmla="*/ 0 h 4368495"/>
              <a:gd name="connsiteX1" fmla="*/ 5397570 w 5421259"/>
              <a:gd name="connsiteY1" fmla="*/ 1376 h 4368495"/>
              <a:gd name="connsiteX2" fmla="*/ 5421259 w 5421259"/>
              <a:gd name="connsiteY2" fmla="*/ 4368495 h 4368495"/>
              <a:gd name="connsiteX3" fmla="*/ 3115 w 5421259"/>
              <a:gd name="connsiteY3" fmla="*/ 4363606 h 4368495"/>
              <a:gd name="connsiteX4" fmla="*/ 0 w 5421259"/>
              <a:gd name="connsiteY4" fmla="*/ 0 h 4368495"/>
              <a:gd name="connsiteX0" fmla="*/ 0 w 5431628"/>
              <a:gd name="connsiteY0" fmla="*/ 0 h 4368495"/>
              <a:gd name="connsiteX1" fmla="*/ 5431391 w 5431628"/>
              <a:gd name="connsiteY1" fmla="*/ 1376 h 4368495"/>
              <a:gd name="connsiteX2" fmla="*/ 5421259 w 5431628"/>
              <a:gd name="connsiteY2" fmla="*/ 4368495 h 4368495"/>
              <a:gd name="connsiteX3" fmla="*/ 3115 w 5431628"/>
              <a:gd name="connsiteY3" fmla="*/ 4363606 h 4368495"/>
              <a:gd name="connsiteX4" fmla="*/ 0 w 5431628"/>
              <a:gd name="connsiteY4" fmla="*/ 0 h 4368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1628" h="4368495">
                <a:moveTo>
                  <a:pt x="0" y="0"/>
                </a:moveTo>
                <a:lnTo>
                  <a:pt x="5431391" y="1376"/>
                </a:lnTo>
                <a:cubicBezTo>
                  <a:pt x="5433651" y="1457082"/>
                  <a:pt x="5418999" y="2912789"/>
                  <a:pt x="5421259" y="4368495"/>
                </a:cubicBezTo>
                <a:lnTo>
                  <a:pt x="3115" y="4363606"/>
                </a:lnTo>
                <a:cubicBezTo>
                  <a:pt x="2077" y="2909071"/>
                  <a:pt x="1038" y="1454535"/>
                  <a:pt x="0" y="0"/>
                </a:cubicBezTo>
                <a:close/>
              </a:path>
            </a:pathLst>
          </a:cu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75204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70"/>
        <p:cNvGrpSpPr/>
        <p:nvPr/>
      </p:nvGrpSpPr>
      <p:grpSpPr>
        <a:xfrm>
          <a:off x="0" y="0"/>
          <a:ext cx="0" cy="0"/>
          <a:chOff x="0" y="0"/>
          <a:chExt cx="0" cy="0"/>
        </a:xfrm>
      </p:grpSpPr>
      <p:sp>
        <p:nvSpPr>
          <p:cNvPr id="171" name="Google Shape;171;p32"/>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rmAutofit/>
          </a:bodyPr>
          <a:lstStyle/>
          <a:p>
            <a:pPr marL="457200" lvl="0" indent="-342900" algn="just" rtl="0">
              <a:lnSpc>
                <a:spcPct val="115000"/>
              </a:lnSpc>
              <a:spcBef>
                <a:spcPts val="1000"/>
              </a:spcBef>
              <a:spcAft>
                <a:spcPts val="0"/>
              </a:spcAft>
              <a:buClr>
                <a:srgbClr val="000000"/>
              </a:buClr>
              <a:buSzPts val="1800"/>
              <a:buFont typeface="Times New Roman"/>
              <a:buChar char="●"/>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a:latin typeface="Lato"/>
              <a:ea typeface="Lato"/>
              <a:cs typeface="Lato"/>
              <a:sym typeface="Lato"/>
            </a:endParaRPr>
          </a:p>
        </p:txBody>
      </p:sp>
      <p:sp>
        <p:nvSpPr>
          <p:cNvPr id="2" name="Rectangle 1">
            <a:extLst>
              <a:ext uri="{FF2B5EF4-FFF2-40B4-BE49-F238E27FC236}">
                <a16:creationId xmlns:a16="http://schemas.microsoft.com/office/drawing/2014/main" id="{4F39A10D-C4E4-C8AB-263C-3F299ABCCF2A}"/>
              </a:ext>
            </a:extLst>
          </p:cNvPr>
          <p:cNvSpPr/>
          <p:nvPr/>
        </p:nvSpPr>
        <p:spPr>
          <a:xfrm>
            <a:off x="-5346" y="14514"/>
            <a:ext cx="9323925" cy="5123543"/>
          </a:xfrm>
          <a:custGeom>
            <a:avLst/>
            <a:gdLst>
              <a:gd name="connsiteX0" fmla="*/ 0 w 3048000"/>
              <a:gd name="connsiteY0" fmla="*/ 0 h 2104571"/>
              <a:gd name="connsiteX1" fmla="*/ 3048000 w 3048000"/>
              <a:gd name="connsiteY1" fmla="*/ 0 h 2104571"/>
              <a:gd name="connsiteX2" fmla="*/ 3048000 w 3048000"/>
              <a:gd name="connsiteY2" fmla="*/ 2104571 h 2104571"/>
              <a:gd name="connsiteX3" fmla="*/ 0 w 3048000"/>
              <a:gd name="connsiteY3" fmla="*/ 2104571 h 2104571"/>
              <a:gd name="connsiteX4" fmla="*/ 0 w 3048000"/>
              <a:gd name="connsiteY4" fmla="*/ 0 h 2104571"/>
              <a:gd name="connsiteX0" fmla="*/ 319315 w 3367315"/>
              <a:gd name="connsiteY0" fmla="*/ 0 h 2104571"/>
              <a:gd name="connsiteX1" fmla="*/ 3367315 w 3367315"/>
              <a:gd name="connsiteY1" fmla="*/ 0 h 2104571"/>
              <a:gd name="connsiteX2" fmla="*/ 3367315 w 3367315"/>
              <a:gd name="connsiteY2" fmla="*/ 2104571 h 2104571"/>
              <a:gd name="connsiteX3" fmla="*/ 0 w 3367315"/>
              <a:gd name="connsiteY3" fmla="*/ 1770743 h 2104571"/>
              <a:gd name="connsiteX4" fmla="*/ 319315 w 3367315"/>
              <a:gd name="connsiteY4" fmla="*/ 0 h 2104571"/>
              <a:gd name="connsiteX0" fmla="*/ 319315 w 3367315"/>
              <a:gd name="connsiteY0" fmla="*/ 0 h 2380343"/>
              <a:gd name="connsiteX1" fmla="*/ 3367315 w 3367315"/>
              <a:gd name="connsiteY1" fmla="*/ 0 h 2380343"/>
              <a:gd name="connsiteX2" fmla="*/ 3178630 w 3367315"/>
              <a:gd name="connsiteY2" fmla="*/ 2380343 h 2380343"/>
              <a:gd name="connsiteX3" fmla="*/ 0 w 3367315"/>
              <a:gd name="connsiteY3" fmla="*/ 1770743 h 2380343"/>
              <a:gd name="connsiteX4" fmla="*/ 319315 w 3367315"/>
              <a:gd name="connsiteY4" fmla="*/ 0 h 2380343"/>
              <a:gd name="connsiteX0" fmla="*/ 319315 w 3526972"/>
              <a:gd name="connsiteY0" fmla="*/ 0 h 2380343"/>
              <a:gd name="connsiteX1" fmla="*/ 3526972 w 3526972"/>
              <a:gd name="connsiteY1" fmla="*/ 290286 h 2380343"/>
              <a:gd name="connsiteX2" fmla="*/ 3178630 w 3526972"/>
              <a:gd name="connsiteY2" fmla="*/ 2380343 h 2380343"/>
              <a:gd name="connsiteX3" fmla="*/ 0 w 3526972"/>
              <a:gd name="connsiteY3" fmla="*/ 1770743 h 2380343"/>
              <a:gd name="connsiteX4" fmla="*/ 319315 w 3526972"/>
              <a:gd name="connsiteY4" fmla="*/ 0 h 2380343"/>
              <a:gd name="connsiteX0" fmla="*/ 362858 w 3570515"/>
              <a:gd name="connsiteY0" fmla="*/ 0 h 2380343"/>
              <a:gd name="connsiteX1" fmla="*/ 3570515 w 3570515"/>
              <a:gd name="connsiteY1" fmla="*/ 290286 h 2380343"/>
              <a:gd name="connsiteX2" fmla="*/ 3222173 w 3570515"/>
              <a:gd name="connsiteY2" fmla="*/ 2380343 h 2380343"/>
              <a:gd name="connsiteX3" fmla="*/ 0 w 3570515"/>
              <a:gd name="connsiteY3" fmla="*/ 1843314 h 2380343"/>
              <a:gd name="connsiteX4" fmla="*/ 362858 w 3570515"/>
              <a:gd name="connsiteY4" fmla="*/ 0 h 2380343"/>
              <a:gd name="connsiteX0" fmla="*/ 362858 w 3570515"/>
              <a:gd name="connsiteY0" fmla="*/ 0 h 2351315"/>
              <a:gd name="connsiteX1" fmla="*/ 3570515 w 3570515"/>
              <a:gd name="connsiteY1" fmla="*/ 261258 h 2351315"/>
              <a:gd name="connsiteX2" fmla="*/ 3222173 w 3570515"/>
              <a:gd name="connsiteY2" fmla="*/ 2351315 h 2351315"/>
              <a:gd name="connsiteX3" fmla="*/ 0 w 3570515"/>
              <a:gd name="connsiteY3" fmla="*/ 1814286 h 2351315"/>
              <a:gd name="connsiteX4" fmla="*/ 362858 w 3570515"/>
              <a:gd name="connsiteY4" fmla="*/ 0 h 2351315"/>
              <a:gd name="connsiteX0" fmla="*/ 377372 w 3585029"/>
              <a:gd name="connsiteY0" fmla="*/ 0 h 2351315"/>
              <a:gd name="connsiteX1" fmla="*/ 3585029 w 3585029"/>
              <a:gd name="connsiteY1" fmla="*/ 261258 h 2351315"/>
              <a:gd name="connsiteX2" fmla="*/ 3236687 w 3585029"/>
              <a:gd name="connsiteY2" fmla="*/ 2351315 h 2351315"/>
              <a:gd name="connsiteX3" fmla="*/ 0 w 3585029"/>
              <a:gd name="connsiteY3" fmla="*/ 1814286 h 2351315"/>
              <a:gd name="connsiteX4" fmla="*/ 377372 w 3585029"/>
              <a:gd name="connsiteY4" fmla="*/ 0 h 2351315"/>
              <a:gd name="connsiteX0" fmla="*/ 0 w 4306841"/>
              <a:gd name="connsiteY0" fmla="*/ 0 h 3477471"/>
              <a:gd name="connsiteX1" fmla="*/ 4306841 w 4306841"/>
              <a:gd name="connsiteY1" fmla="*/ 1387414 h 3477471"/>
              <a:gd name="connsiteX2" fmla="*/ 3958499 w 4306841"/>
              <a:gd name="connsiteY2" fmla="*/ 3477471 h 3477471"/>
              <a:gd name="connsiteX3" fmla="*/ 721812 w 4306841"/>
              <a:gd name="connsiteY3" fmla="*/ 2940442 h 3477471"/>
              <a:gd name="connsiteX4" fmla="*/ 0 w 4306841"/>
              <a:gd name="connsiteY4" fmla="*/ 0 h 3477471"/>
              <a:gd name="connsiteX0" fmla="*/ 0 w 5313017"/>
              <a:gd name="connsiteY0" fmla="*/ 0 h 3477471"/>
              <a:gd name="connsiteX1" fmla="*/ 5313017 w 5313017"/>
              <a:gd name="connsiteY1" fmla="*/ 1376 h 3477471"/>
              <a:gd name="connsiteX2" fmla="*/ 3958499 w 5313017"/>
              <a:gd name="connsiteY2" fmla="*/ 3477471 h 3477471"/>
              <a:gd name="connsiteX3" fmla="*/ 721812 w 5313017"/>
              <a:gd name="connsiteY3" fmla="*/ 2940442 h 3477471"/>
              <a:gd name="connsiteX4" fmla="*/ 0 w 5313017"/>
              <a:gd name="connsiteY4" fmla="*/ 0 h 3477471"/>
              <a:gd name="connsiteX0" fmla="*/ 0 w 5319796"/>
              <a:gd name="connsiteY0" fmla="*/ 0 h 4368495"/>
              <a:gd name="connsiteX1" fmla="*/ 5313017 w 5319796"/>
              <a:gd name="connsiteY1" fmla="*/ 1376 h 4368495"/>
              <a:gd name="connsiteX2" fmla="*/ 5319796 w 5319796"/>
              <a:gd name="connsiteY2" fmla="*/ 4368495 h 4368495"/>
              <a:gd name="connsiteX3" fmla="*/ 721812 w 5319796"/>
              <a:gd name="connsiteY3" fmla="*/ 2940442 h 4368495"/>
              <a:gd name="connsiteX4" fmla="*/ 0 w 5319796"/>
              <a:gd name="connsiteY4" fmla="*/ 0 h 4368495"/>
              <a:gd name="connsiteX0" fmla="*/ 0 w 5319796"/>
              <a:gd name="connsiteY0" fmla="*/ 0 h 4368495"/>
              <a:gd name="connsiteX1" fmla="*/ 5313017 w 5319796"/>
              <a:gd name="connsiteY1" fmla="*/ 1376 h 4368495"/>
              <a:gd name="connsiteX2" fmla="*/ 5319796 w 5319796"/>
              <a:gd name="connsiteY2" fmla="*/ 4368495 h 4368495"/>
              <a:gd name="connsiteX3" fmla="*/ 3115 w 5319796"/>
              <a:gd name="connsiteY3" fmla="*/ 4363606 h 4368495"/>
              <a:gd name="connsiteX4" fmla="*/ 0 w 5319796"/>
              <a:gd name="connsiteY4" fmla="*/ 0 h 4368495"/>
              <a:gd name="connsiteX0" fmla="*/ 0 w 5421259"/>
              <a:gd name="connsiteY0" fmla="*/ 0 h 4368495"/>
              <a:gd name="connsiteX1" fmla="*/ 5313017 w 5421259"/>
              <a:gd name="connsiteY1" fmla="*/ 1376 h 4368495"/>
              <a:gd name="connsiteX2" fmla="*/ 5421259 w 5421259"/>
              <a:gd name="connsiteY2" fmla="*/ 4368495 h 4368495"/>
              <a:gd name="connsiteX3" fmla="*/ 3115 w 5421259"/>
              <a:gd name="connsiteY3" fmla="*/ 4363606 h 4368495"/>
              <a:gd name="connsiteX4" fmla="*/ 0 w 5421259"/>
              <a:gd name="connsiteY4" fmla="*/ 0 h 4368495"/>
              <a:gd name="connsiteX0" fmla="*/ 0 w 5421259"/>
              <a:gd name="connsiteY0" fmla="*/ 0 h 4368495"/>
              <a:gd name="connsiteX1" fmla="*/ 5397570 w 5421259"/>
              <a:gd name="connsiteY1" fmla="*/ 1376 h 4368495"/>
              <a:gd name="connsiteX2" fmla="*/ 5421259 w 5421259"/>
              <a:gd name="connsiteY2" fmla="*/ 4368495 h 4368495"/>
              <a:gd name="connsiteX3" fmla="*/ 3115 w 5421259"/>
              <a:gd name="connsiteY3" fmla="*/ 4363606 h 4368495"/>
              <a:gd name="connsiteX4" fmla="*/ 0 w 5421259"/>
              <a:gd name="connsiteY4" fmla="*/ 0 h 4368495"/>
              <a:gd name="connsiteX0" fmla="*/ 0 w 5431628"/>
              <a:gd name="connsiteY0" fmla="*/ 0 h 4368495"/>
              <a:gd name="connsiteX1" fmla="*/ 5431391 w 5431628"/>
              <a:gd name="connsiteY1" fmla="*/ 1376 h 4368495"/>
              <a:gd name="connsiteX2" fmla="*/ 5421259 w 5431628"/>
              <a:gd name="connsiteY2" fmla="*/ 4368495 h 4368495"/>
              <a:gd name="connsiteX3" fmla="*/ 3115 w 5431628"/>
              <a:gd name="connsiteY3" fmla="*/ 4363606 h 4368495"/>
              <a:gd name="connsiteX4" fmla="*/ 0 w 5431628"/>
              <a:gd name="connsiteY4" fmla="*/ 0 h 4368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1628" h="4368495">
                <a:moveTo>
                  <a:pt x="0" y="0"/>
                </a:moveTo>
                <a:lnTo>
                  <a:pt x="5431391" y="1376"/>
                </a:lnTo>
                <a:cubicBezTo>
                  <a:pt x="5433651" y="1457082"/>
                  <a:pt x="5418999" y="2912789"/>
                  <a:pt x="5421259" y="4368495"/>
                </a:cubicBezTo>
                <a:lnTo>
                  <a:pt x="3115" y="4363606"/>
                </a:lnTo>
                <a:cubicBezTo>
                  <a:pt x="2077" y="2909071"/>
                  <a:pt x="1038" y="1454535"/>
                  <a:pt x="0" y="0"/>
                </a:cubicBezTo>
                <a:close/>
              </a:path>
            </a:pathLst>
          </a:cu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7776835"/>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70"/>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4295CD2-8CE1-13FB-89D2-DF3B1F3879BB}"/>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12291710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568EA-FF07-B091-BFA4-C74C06E85AC1}"/>
              </a:ext>
            </a:extLst>
          </p:cNvPr>
          <p:cNvSpPr>
            <a:spLocks noGrp="1"/>
          </p:cNvSpPr>
          <p:nvPr>
            <p:ph type="title"/>
          </p:nvPr>
        </p:nvSpPr>
        <p:spPr>
          <a:xfrm>
            <a:off x="311700" y="1122218"/>
            <a:ext cx="8114400" cy="3804232"/>
          </a:xfrm>
        </p:spPr>
        <p:txBody>
          <a:bodyPr/>
          <a:lstStyle/>
          <a:p>
            <a:r>
              <a:rPr lang="en-IN" dirty="0"/>
              <a:t> </a:t>
            </a:r>
          </a:p>
        </p:txBody>
      </p:sp>
      <p:sp>
        <p:nvSpPr>
          <p:cNvPr id="3" name="Isosceles Triangle 2">
            <a:extLst>
              <a:ext uri="{FF2B5EF4-FFF2-40B4-BE49-F238E27FC236}">
                <a16:creationId xmlns:a16="http://schemas.microsoft.com/office/drawing/2014/main" id="{3A7FC305-717D-65A8-4FBD-7769375985CE}"/>
              </a:ext>
            </a:extLst>
          </p:cNvPr>
          <p:cNvSpPr/>
          <p:nvPr/>
        </p:nvSpPr>
        <p:spPr>
          <a:xfrm>
            <a:off x="-517425" y="7291416"/>
            <a:ext cx="4886325" cy="456247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C6527DCE-2FA2-63F3-8C16-17FC7D0179E2}"/>
              </a:ext>
            </a:extLst>
          </p:cNvPr>
          <p:cNvSpPr/>
          <p:nvPr/>
        </p:nvSpPr>
        <p:spPr>
          <a:xfrm rot="10800000">
            <a:off x="1258177" y="-4709832"/>
            <a:ext cx="4438650" cy="380423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40549478-01D8-73B7-7EE9-B1EBCFACA433}"/>
              </a:ext>
            </a:extLst>
          </p:cNvPr>
          <p:cNvSpPr/>
          <p:nvPr/>
        </p:nvSpPr>
        <p:spPr>
          <a:xfrm>
            <a:off x="3539775" y="6108933"/>
            <a:ext cx="4886325" cy="456247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Isosceles Triangle 5">
            <a:extLst>
              <a:ext uri="{FF2B5EF4-FFF2-40B4-BE49-F238E27FC236}">
                <a16:creationId xmlns:a16="http://schemas.microsoft.com/office/drawing/2014/main" id="{29109884-1972-04FB-EE4E-806C4BD1DB75}"/>
              </a:ext>
            </a:extLst>
          </p:cNvPr>
          <p:cNvSpPr/>
          <p:nvPr/>
        </p:nvSpPr>
        <p:spPr>
          <a:xfrm rot="10800000">
            <a:off x="-1264379" y="-5994557"/>
            <a:ext cx="5411831" cy="50508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B20D0197-5D84-9919-7AE9-876E0F7743B5}"/>
              </a:ext>
            </a:extLst>
          </p:cNvPr>
          <p:cNvSpPr/>
          <p:nvPr/>
        </p:nvSpPr>
        <p:spPr>
          <a:xfrm rot="10800000">
            <a:off x="3910798" y="-5603094"/>
            <a:ext cx="5411831" cy="50508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BF4797F7-2B02-8FD0-7C85-B89ED25F0DC4}"/>
              </a:ext>
            </a:extLst>
          </p:cNvPr>
          <p:cNvSpPr/>
          <p:nvPr/>
        </p:nvSpPr>
        <p:spPr>
          <a:xfrm>
            <a:off x="6773632" y="6543983"/>
            <a:ext cx="4886325" cy="456247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402F9A09-6FE8-5F06-F28B-2BCE360CCC23}"/>
              </a:ext>
            </a:extLst>
          </p:cNvPr>
          <p:cNvSpPr/>
          <p:nvPr/>
        </p:nvSpPr>
        <p:spPr>
          <a:xfrm rot="5400000">
            <a:off x="-11950050" y="1003999"/>
            <a:ext cx="5247702" cy="25972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a:extLst>
              <a:ext uri="{FF2B5EF4-FFF2-40B4-BE49-F238E27FC236}">
                <a16:creationId xmlns:a16="http://schemas.microsoft.com/office/drawing/2014/main" id="{7ACA4059-2FD5-2F7C-EF3B-22F1A616E1A6}"/>
              </a:ext>
            </a:extLst>
          </p:cNvPr>
          <p:cNvSpPr/>
          <p:nvPr/>
        </p:nvSpPr>
        <p:spPr>
          <a:xfrm rot="16200000">
            <a:off x="11445043" y="1072127"/>
            <a:ext cx="6105527" cy="264026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59;p13">
            <a:extLst>
              <a:ext uri="{FF2B5EF4-FFF2-40B4-BE49-F238E27FC236}">
                <a16:creationId xmlns:a16="http://schemas.microsoft.com/office/drawing/2014/main" id="{BCFA6CC1-215F-F6BC-E9E2-A7F44A314BF5}"/>
              </a:ext>
            </a:extLst>
          </p:cNvPr>
          <p:cNvSpPr txBox="1">
            <a:spLocks/>
          </p:cNvSpPr>
          <p:nvPr/>
        </p:nvSpPr>
        <p:spPr>
          <a:xfrm>
            <a:off x="72795" y="549198"/>
            <a:ext cx="9143999" cy="1069837"/>
          </a:xfrm>
          <a:prstGeom prst="rect">
            <a:avLst/>
          </a:prstGeom>
          <a:solidFill>
            <a:schemeClr val="tx2">
              <a:lumMod val="10000"/>
              <a:alpha val="86000"/>
            </a:schemeClr>
          </a:solidFill>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900" dirty="0">
                <a:solidFill>
                  <a:schemeClr val="bg1">
                    <a:lumMod val="95000"/>
                  </a:schemeClr>
                </a:solidFill>
              </a:rPr>
              <a:t>UNDER THE GUIDANCE OF:</a:t>
            </a:r>
          </a:p>
          <a:p>
            <a:pPr algn="ctr"/>
            <a:r>
              <a:rPr lang="en-IN" sz="2900" dirty="0">
                <a:solidFill>
                  <a:schemeClr val="bg1">
                    <a:lumMod val="95000"/>
                  </a:schemeClr>
                </a:solidFill>
              </a:rPr>
              <a:t>Ms. Naina and ChatGPT(Majorly)</a:t>
            </a:r>
          </a:p>
          <a:p>
            <a:pPr>
              <a:lnSpc>
                <a:spcPct val="90000"/>
              </a:lnSpc>
            </a:pPr>
            <a:endParaRPr lang="en-IN" sz="1800" dirty="0"/>
          </a:p>
        </p:txBody>
      </p:sp>
      <p:sp>
        <p:nvSpPr>
          <p:cNvPr id="15" name="Google Shape;59;p13">
            <a:extLst>
              <a:ext uri="{FF2B5EF4-FFF2-40B4-BE49-F238E27FC236}">
                <a16:creationId xmlns:a16="http://schemas.microsoft.com/office/drawing/2014/main" id="{CE8B04C5-6017-09A1-8CE5-0252E3CE9B4A}"/>
              </a:ext>
            </a:extLst>
          </p:cNvPr>
          <p:cNvSpPr txBox="1">
            <a:spLocks/>
          </p:cNvSpPr>
          <p:nvPr/>
        </p:nvSpPr>
        <p:spPr>
          <a:xfrm>
            <a:off x="18554700" y="1809096"/>
            <a:ext cx="9143999" cy="1525308"/>
          </a:xfrm>
          <a:prstGeom prst="rect">
            <a:avLst/>
          </a:prstGeom>
          <a:solidFill>
            <a:schemeClr val="tx2">
              <a:lumMod val="10000"/>
              <a:alpha val="86000"/>
            </a:schemeClr>
          </a:solidFill>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900" dirty="0">
                <a:solidFill>
                  <a:schemeClr val="bg1">
                    <a:lumMod val="95000"/>
                  </a:schemeClr>
                </a:solidFill>
              </a:rPr>
              <a:t>BY:</a:t>
            </a:r>
          </a:p>
          <a:p>
            <a:pPr algn="ctr"/>
            <a:r>
              <a:rPr lang="en-IN" sz="2900" dirty="0">
                <a:solidFill>
                  <a:schemeClr val="bg1">
                    <a:lumMod val="95000"/>
                  </a:schemeClr>
                </a:solidFill>
              </a:rPr>
              <a:t>SHIVAM SHARMA</a:t>
            </a:r>
          </a:p>
          <a:p>
            <a:pPr algn="ctr"/>
            <a:r>
              <a:rPr lang="en-IN" sz="2900" dirty="0">
                <a:solidFill>
                  <a:schemeClr val="bg1">
                    <a:lumMod val="95000"/>
                  </a:schemeClr>
                </a:solidFill>
              </a:rPr>
              <a:t>ANKUR RAJ</a:t>
            </a:r>
          </a:p>
          <a:p>
            <a:pPr algn="ctr"/>
            <a:r>
              <a:rPr lang="en-IN" sz="2900" dirty="0">
                <a:solidFill>
                  <a:schemeClr val="bg1">
                    <a:lumMod val="95000"/>
                  </a:schemeClr>
                </a:solidFill>
              </a:rPr>
              <a:t>SUKANTA BHUNIA</a:t>
            </a:r>
          </a:p>
          <a:p>
            <a:pPr>
              <a:lnSpc>
                <a:spcPct val="90000"/>
              </a:lnSpc>
            </a:pPr>
            <a:endParaRPr lang="en-IN" sz="1800" dirty="0"/>
          </a:p>
        </p:txBody>
      </p:sp>
      <p:pic>
        <p:nvPicPr>
          <p:cNvPr id="17" name="Google Shape;81;p16">
            <a:extLst>
              <a:ext uri="{FF2B5EF4-FFF2-40B4-BE49-F238E27FC236}">
                <a16:creationId xmlns:a16="http://schemas.microsoft.com/office/drawing/2014/main" id="{C0EA22BB-3CE1-298C-293D-82B6977654F1}"/>
              </a:ext>
            </a:extLst>
          </p:cNvPr>
          <p:cNvPicPr preferRelativeResize="0"/>
          <p:nvPr/>
        </p:nvPicPr>
        <p:blipFill>
          <a:blip r:embed="rId3">
            <a:alphaModFix/>
          </a:blip>
          <a:stretch>
            <a:fillRect/>
          </a:stretch>
        </p:blipFill>
        <p:spPr>
          <a:xfrm>
            <a:off x="3091681" y="1991478"/>
            <a:ext cx="3106226" cy="3065975"/>
          </a:xfrm>
          <a:prstGeom prst="rect">
            <a:avLst/>
          </a:prstGeom>
          <a:noFill/>
          <a:ln>
            <a:noFill/>
          </a:ln>
        </p:spPr>
      </p:pic>
    </p:spTree>
    <p:extLst>
      <p:ext uri="{BB962C8B-B14F-4D97-AF65-F5344CB8AC3E}">
        <p14:creationId xmlns:p14="http://schemas.microsoft.com/office/powerpoint/2010/main" val="689048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pic>
        <p:nvPicPr>
          <p:cNvPr id="4" name="Picture 3" descr="A screenshot of a football field&#10;&#10;Description automatically generated">
            <a:extLst>
              <a:ext uri="{FF2B5EF4-FFF2-40B4-BE49-F238E27FC236}">
                <a16:creationId xmlns:a16="http://schemas.microsoft.com/office/drawing/2014/main" id="{7D621FBA-CED7-7824-2974-B0AD42DF0112}"/>
              </a:ext>
            </a:extLst>
          </p:cNvPr>
          <p:cNvPicPr>
            <a:picLocks noChangeAspect="1"/>
          </p:cNvPicPr>
          <p:nvPr/>
        </p:nvPicPr>
        <p:blipFill>
          <a:blip r:embed="rId3"/>
          <a:stretch>
            <a:fillRect/>
          </a:stretch>
        </p:blipFill>
        <p:spPr>
          <a:xfrm>
            <a:off x="0" y="7949146"/>
            <a:ext cx="9144000" cy="5143500"/>
          </a:xfrm>
          <a:prstGeom prst="rect">
            <a:avLst/>
          </a:prstGeom>
        </p:spPr>
      </p:pic>
      <p:pic>
        <p:nvPicPr>
          <p:cNvPr id="7" name="Picture 6" descr="A screenshot of a football field&#10;&#10;Description automatically generated">
            <a:extLst>
              <a:ext uri="{FF2B5EF4-FFF2-40B4-BE49-F238E27FC236}">
                <a16:creationId xmlns:a16="http://schemas.microsoft.com/office/drawing/2014/main" id="{2F4F8EB9-B2FF-8E75-A545-CA59A132ED80}"/>
              </a:ext>
            </a:extLst>
          </p:cNvPr>
          <p:cNvPicPr>
            <a:picLocks noChangeAspect="1"/>
          </p:cNvPicPr>
          <p:nvPr/>
        </p:nvPicPr>
        <p:blipFill>
          <a:blip r:embed="rId4"/>
          <a:stretch>
            <a:fillRect/>
          </a:stretch>
        </p:blipFill>
        <p:spPr>
          <a:xfrm>
            <a:off x="535775" y="10028601"/>
            <a:ext cx="9144000" cy="5143500"/>
          </a:xfrm>
          <a:prstGeom prst="rect">
            <a:avLst/>
          </a:prstGeom>
        </p:spPr>
      </p:pic>
      <p:pic>
        <p:nvPicPr>
          <p:cNvPr id="9" name="Picture 8" descr="A screenshot of a football field&#10;&#10;Description automatically generated">
            <a:extLst>
              <a:ext uri="{FF2B5EF4-FFF2-40B4-BE49-F238E27FC236}">
                <a16:creationId xmlns:a16="http://schemas.microsoft.com/office/drawing/2014/main" id="{D556E999-BB69-11C9-65F4-A98E6FF31D91}"/>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00559371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pic>
        <p:nvPicPr>
          <p:cNvPr id="4" name="Picture 3" descr="A screenshot of a football field&#10;&#10;Description automatically generated">
            <a:extLst>
              <a:ext uri="{FF2B5EF4-FFF2-40B4-BE49-F238E27FC236}">
                <a16:creationId xmlns:a16="http://schemas.microsoft.com/office/drawing/2014/main" id="{7D621FBA-CED7-7824-2974-B0AD42DF0112}"/>
              </a:ext>
            </a:extLst>
          </p:cNvPr>
          <p:cNvPicPr>
            <a:picLocks noChangeAspect="1"/>
          </p:cNvPicPr>
          <p:nvPr/>
        </p:nvPicPr>
        <p:blipFill>
          <a:blip r:embed="rId3"/>
          <a:stretch>
            <a:fillRect/>
          </a:stretch>
        </p:blipFill>
        <p:spPr>
          <a:xfrm>
            <a:off x="0" y="-353961"/>
            <a:ext cx="9144000" cy="5497461"/>
          </a:xfrm>
          <a:prstGeom prst="rect">
            <a:avLst/>
          </a:prstGeom>
        </p:spPr>
      </p:pic>
      <p:pic>
        <p:nvPicPr>
          <p:cNvPr id="7" name="Picture 6" descr="A screenshot of a football field&#10;&#10;Description automatically generated">
            <a:extLst>
              <a:ext uri="{FF2B5EF4-FFF2-40B4-BE49-F238E27FC236}">
                <a16:creationId xmlns:a16="http://schemas.microsoft.com/office/drawing/2014/main" id="{2F4F8EB9-B2FF-8E75-A545-CA59A132ED80}"/>
              </a:ext>
            </a:extLst>
          </p:cNvPr>
          <p:cNvPicPr>
            <a:picLocks noChangeAspect="1"/>
          </p:cNvPicPr>
          <p:nvPr/>
        </p:nvPicPr>
        <p:blipFill>
          <a:blip r:embed="rId4"/>
          <a:stretch>
            <a:fillRect/>
          </a:stretch>
        </p:blipFill>
        <p:spPr>
          <a:xfrm>
            <a:off x="535775" y="10028601"/>
            <a:ext cx="9144000" cy="5143500"/>
          </a:xfrm>
          <a:prstGeom prst="rect">
            <a:avLst/>
          </a:prstGeom>
        </p:spPr>
      </p:pic>
      <p:pic>
        <p:nvPicPr>
          <p:cNvPr id="2" name="Picture 1" descr="A screenshot of a football field&#10;&#10;Description automatically generated">
            <a:extLst>
              <a:ext uri="{FF2B5EF4-FFF2-40B4-BE49-F238E27FC236}">
                <a16:creationId xmlns:a16="http://schemas.microsoft.com/office/drawing/2014/main" id="{F4388F57-718F-46FF-FF86-BFC4A1E319A9}"/>
              </a:ext>
            </a:extLst>
          </p:cNvPr>
          <p:cNvPicPr>
            <a:picLocks noChangeAspect="1"/>
          </p:cNvPicPr>
          <p:nvPr/>
        </p:nvPicPr>
        <p:blipFill>
          <a:blip r:embed="rId5"/>
          <a:stretch>
            <a:fillRect/>
          </a:stretch>
        </p:blipFill>
        <p:spPr>
          <a:xfrm>
            <a:off x="0" y="-7492181"/>
            <a:ext cx="9144000" cy="5143500"/>
          </a:xfrm>
          <a:prstGeom prst="rect">
            <a:avLst/>
          </a:prstGeom>
        </p:spPr>
      </p:pic>
    </p:spTree>
    <p:extLst>
      <p:ext uri="{BB962C8B-B14F-4D97-AF65-F5344CB8AC3E}">
        <p14:creationId xmlns:p14="http://schemas.microsoft.com/office/powerpoint/2010/main" val="47770447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32"/>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rmAutofit/>
          </a:bodyPr>
          <a:lstStyle/>
          <a:p>
            <a:pPr marL="457200" lvl="0" indent="-342900" algn="just" rtl="0">
              <a:lnSpc>
                <a:spcPct val="115000"/>
              </a:lnSpc>
              <a:spcBef>
                <a:spcPts val="1000"/>
              </a:spcBef>
              <a:spcAft>
                <a:spcPts val="0"/>
              </a:spcAft>
              <a:buClr>
                <a:srgbClr val="000000"/>
              </a:buClr>
              <a:buSzPts val="1800"/>
              <a:buFont typeface="Times New Roman"/>
              <a:buChar char="●"/>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a:latin typeface="Lato"/>
              <a:ea typeface="Lato"/>
              <a:cs typeface="Lato"/>
              <a:sym typeface="Lato"/>
            </a:endParaRPr>
          </a:p>
        </p:txBody>
      </p:sp>
      <p:pic>
        <p:nvPicPr>
          <p:cNvPr id="4" name="Picture 3" descr="A screenshot of a football field&#10;&#10;Description automatically generated">
            <a:extLst>
              <a:ext uri="{FF2B5EF4-FFF2-40B4-BE49-F238E27FC236}">
                <a16:creationId xmlns:a16="http://schemas.microsoft.com/office/drawing/2014/main" id="{7D621FBA-CED7-7824-2974-B0AD42DF0112}"/>
              </a:ext>
            </a:extLst>
          </p:cNvPr>
          <p:cNvPicPr>
            <a:picLocks noChangeAspect="1"/>
          </p:cNvPicPr>
          <p:nvPr/>
        </p:nvPicPr>
        <p:blipFill>
          <a:blip r:embed="rId3"/>
          <a:stretch>
            <a:fillRect/>
          </a:stretch>
        </p:blipFill>
        <p:spPr>
          <a:xfrm>
            <a:off x="0" y="-8341244"/>
            <a:ext cx="9144000" cy="5143500"/>
          </a:xfrm>
          <a:prstGeom prst="rect">
            <a:avLst/>
          </a:prstGeom>
        </p:spPr>
      </p:pic>
      <p:pic>
        <p:nvPicPr>
          <p:cNvPr id="7" name="Picture 6" descr="A screenshot of a football field&#10;&#10;Description automatically generated">
            <a:extLst>
              <a:ext uri="{FF2B5EF4-FFF2-40B4-BE49-F238E27FC236}">
                <a16:creationId xmlns:a16="http://schemas.microsoft.com/office/drawing/2014/main" id="{2F4F8EB9-B2FF-8E75-A545-CA59A132ED80}"/>
              </a:ext>
            </a:extLst>
          </p:cNvPr>
          <p:cNvPicPr>
            <a:picLocks noChangeAspect="1"/>
          </p:cNvPicPr>
          <p:nvPr/>
        </p:nvPicPr>
        <p:blipFill>
          <a:blip r:embed="rId4"/>
          <a:stretch>
            <a:fillRect/>
          </a:stretch>
        </p:blipFill>
        <p:spPr>
          <a:xfrm>
            <a:off x="0" y="-324465"/>
            <a:ext cx="9144000" cy="5467965"/>
          </a:xfrm>
          <a:prstGeom prst="rect">
            <a:avLst/>
          </a:prstGeom>
        </p:spPr>
      </p:pic>
      <p:pic>
        <p:nvPicPr>
          <p:cNvPr id="2" name="Picture 1" descr="A screenshot of a football field&#10;&#10;Description automatically generated">
            <a:extLst>
              <a:ext uri="{FF2B5EF4-FFF2-40B4-BE49-F238E27FC236}">
                <a16:creationId xmlns:a16="http://schemas.microsoft.com/office/drawing/2014/main" id="{AF7F8996-235D-5841-BA0C-D7EE7BEEE256}"/>
              </a:ext>
            </a:extLst>
          </p:cNvPr>
          <p:cNvPicPr>
            <a:picLocks noChangeAspect="1"/>
          </p:cNvPicPr>
          <p:nvPr/>
        </p:nvPicPr>
        <p:blipFill>
          <a:blip r:embed="rId5"/>
          <a:stretch>
            <a:fillRect/>
          </a:stretch>
        </p:blipFill>
        <p:spPr>
          <a:xfrm>
            <a:off x="0" y="-7875638"/>
            <a:ext cx="9144000" cy="5143500"/>
          </a:xfrm>
          <a:prstGeom prst="rect">
            <a:avLst/>
          </a:prstGeom>
        </p:spPr>
      </p:pic>
    </p:spTree>
    <p:extLst>
      <p:ext uri="{BB962C8B-B14F-4D97-AF65-F5344CB8AC3E}">
        <p14:creationId xmlns:p14="http://schemas.microsoft.com/office/powerpoint/2010/main" val="127873925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170"/>
        <p:cNvGrpSpPr/>
        <p:nvPr/>
      </p:nvGrpSpPr>
      <p:grpSpPr>
        <a:xfrm>
          <a:off x="0" y="0"/>
          <a:ext cx="0" cy="0"/>
          <a:chOff x="0" y="0"/>
          <a:chExt cx="0" cy="0"/>
        </a:xfrm>
      </p:grpSpPr>
      <p:sp>
        <p:nvSpPr>
          <p:cNvPr id="171" name="Google Shape;171;p32"/>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rmAutofit/>
          </a:bodyPr>
          <a:lstStyle/>
          <a:p>
            <a:pPr marL="457200" lvl="0" indent="-342900" algn="just" rtl="0">
              <a:lnSpc>
                <a:spcPct val="115000"/>
              </a:lnSpc>
              <a:spcBef>
                <a:spcPts val="1000"/>
              </a:spcBef>
              <a:spcAft>
                <a:spcPts val="0"/>
              </a:spcAft>
              <a:buClr>
                <a:srgbClr val="000000"/>
              </a:buClr>
              <a:buSzPts val="1800"/>
              <a:buFont typeface="Times New Roman"/>
              <a:buChar char="●"/>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a:latin typeface="Lato"/>
              <a:ea typeface="Lato"/>
              <a:cs typeface="Lato"/>
              <a:sym typeface="Lato"/>
            </a:endParaRPr>
          </a:p>
        </p:txBody>
      </p:sp>
      <p:pic>
        <p:nvPicPr>
          <p:cNvPr id="4" name="Picture 3" descr="A screenshot of a computer&#10;&#10;Description automatically generated">
            <a:extLst>
              <a:ext uri="{FF2B5EF4-FFF2-40B4-BE49-F238E27FC236}">
                <a16:creationId xmlns:a16="http://schemas.microsoft.com/office/drawing/2014/main" id="{93155FE7-0D7E-ACF2-75E0-F9AE24ABBCCE}"/>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6830490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ctr" rtl="0">
              <a:spcBef>
                <a:spcPts val="0"/>
              </a:spcBef>
              <a:spcAft>
                <a:spcPts val="0"/>
              </a:spcAft>
              <a:buNone/>
            </a:pPr>
            <a:r>
              <a:rPr lang="en"/>
              <a:t>PROJECT AT</a:t>
            </a:r>
            <a:endParaRPr>
              <a:solidFill>
                <a:schemeClr val="accent5"/>
              </a:solidFill>
            </a:endParaRPr>
          </a:p>
          <a:p>
            <a:pPr marL="0" lvl="0" indent="0" algn="ctr" rtl="0">
              <a:spcBef>
                <a:spcPts val="0"/>
              </a:spcBef>
              <a:spcAft>
                <a:spcPts val="0"/>
              </a:spcAft>
              <a:buNone/>
            </a:pPr>
            <a:r>
              <a:rPr lang="en">
                <a:solidFill>
                  <a:schemeClr val="accent5"/>
                </a:solidFill>
              </a:rPr>
              <a:t>A GLANCE</a:t>
            </a:r>
            <a:endParaRPr>
              <a:solidFill>
                <a:schemeClr val="accent5"/>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4"/>
        <p:cNvGrpSpPr/>
        <p:nvPr/>
      </p:nvGrpSpPr>
      <p:grpSpPr>
        <a:xfrm>
          <a:off x="0" y="0"/>
          <a:ext cx="0" cy="0"/>
          <a:chOff x="0" y="0"/>
          <a:chExt cx="0" cy="0"/>
        </a:xfrm>
      </p:grpSpPr>
      <p:pic>
        <p:nvPicPr>
          <p:cNvPr id="3" name="Picture 2" descr="A graph of different colors&#10;&#10;Description automatically generated">
            <a:extLst>
              <a:ext uri="{FF2B5EF4-FFF2-40B4-BE49-F238E27FC236}">
                <a16:creationId xmlns:a16="http://schemas.microsoft.com/office/drawing/2014/main" id="{04872082-97F5-81E2-D00F-DFD859692487}"/>
              </a:ext>
            </a:extLst>
          </p:cNvPr>
          <p:cNvPicPr>
            <a:picLocks noChangeAspect="1"/>
          </p:cNvPicPr>
          <p:nvPr/>
        </p:nvPicPr>
        <p:blipFill>
          <a:blip r:embed="rId4"/>
          <a:stretch>
            <a:fillRect/>
          </a:stretch>
        </p:blipFill>
        <p:spPr>
          <a:xfrm>
            <a:off x="-6763658" y="-3843566"/>
            <a:ext cx="6444343" cy="43833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4"/>
        <p:cNvGrpSpPr/>
        <p:nvPr/>
      </p:nvGrpSpPr>
      <p:grpSpPr>
        <a:xfrm>
          <a:off x="0" y="0"/>
          <a:ext cx="0" cy="0"/>
          <a:chOff x="0" y="0"/>
          <a:chExt cx="0" cy="0"/>
        </a:xfrm>
      </p:grpSpPr>
      <p:pic>
        <p:nvPicPr>
          <p:cNvPr id="3" name="Picture 2" descr="A graph of different colors&#10;&#10;Description automatically generated">
            <a:extLst>
              <a:ext uri="{FF2B5EF4-FFF2-40B4-BE49-F238E27FC236}">
                <a16:creationId xmlns:a16="http://schemas.microsoft.com/office/drawing/2014/main" id="{04872082-97F5-81E2-D00F-DFD859692487}"/>
              </a:ext>
            </a:extLst>
          </p:cNvPr>
          <p:cNvPicPr>
            <a:picLocks noChangeAspect="1"/>
          </p:cNvPicPr>
          <p:nvPr/>
        </p:nvPicPr>
        <p:blipFill>
          <a:blip r:embed="rId4"/>
          <a:stretch>
            <a:fillRect/>
          </a:stretch>
        </p:blipFill>
        <p:spPr>
          <a:xfrm>
            <a:off x="1349828" y="380092"/>
            <a:ext cx="6444343" cy="4383315"/>
          </a:xfrm>
          <a:prstGeom prst="rect">
            <a:avLst/>
          </a:prstGeom>
        </p:spPr>
      </p:pic>
      <p:sp>
        <p:nvSpPr>
          <p:cNvPr id="2" name="TextBox 1">
            <a:extLst>
              <a:ext uri="{FF2B5EF4-FFF2-40B4-BE49-F238E27FC236}">
                <a16:creationId xmlns:a16="http://schemas.microsoft.com/office/drawing/2014/main" id="{890E7EFD-56D3-1BD8-B822-B9B91DDC135D}"/>
              </a:ext>
            </a:extLst>
          </p:cNvPr>
          <p:cNvSpPr txBox="1"/>
          <p:nvPr/>
        </p:nvSpPr>
        <p:spPr>
          <a:xfrm>
            <a:off x="1451429" y="6197601"/>
            <a:ext cx="5834743" cy="1015663"/>
          </a:xfrm>
          <a:prstGeom prst="rect">
            <a:avLst/>
          </a:prstGeom>
          <a:noFill/>
        </p:spPr>
        <p:txBody>
          <a:bodyPr wrap="square" rtlCol="0">
            <a:spAutoFit/>
          </a:bodyPr>
          <a:lstStyle/>
          <a:p>
            <a:r>
              <a:rPr lang="en-IN" sz="6000" dirty="0">
                <a:solidFill>
                  <a:schemeClr val="bg1">
                    <a:lumMod val="95000"/>
                  </a:schemeClr>
                </a:solidFill>
              </a:rPr>
              <a:t>BRAZIL WINS!!!</a:t>
            </a:r>
          </a:p>
        </p:txBody>
      </p:sp>
      <p:sp>
        <p:nvSpPr>
          <p:cNvPr id="6" name="TextBox 5">
            <a:extLst>
              <a:ext uri="{FF2B5EF4-FFF2-40B4-BE49-F238E27FC236}">
                <a16:creationId xmlns:a16="http://schemas.microsoft.com/office/drawing/2014/main" id="{C2B0C668-DD16-079D-9C3B-ADFC111F16A7}"/>
              </a:ext>
            </a:extLst>
          </p:cNvPr>
          <p:cNvSpPr txBox="1"/>
          <p:nvPr/>
        </p:nvSpPr>
        <p:spPr>
          <a:xfrm>
            <a:off x="-3911599" y="5889824"/>
            <a:ext cx="4572000" cy="738664"/>
          </a:xfrm>
          <a:prstGeom prst="rect">
            <a:avLst/>
          </a:prstGeom>
          <a:noFill/>
        </p:spPr>
        <p:txBody>
          <a:bodyPr wrap="square">
            <a:spAutoFit/>
          </a:bodyPr>
          <a:lstStyle/>
          <a:p>
            <a:pPr algn="ctr"/>
            <a:r>
              <a:rPr lang="en-IN" dirty="0">
                <a:solidFill>
                  <a:schemeClr val="bg1">
                    <a:lumMod val="95000"/>
                  </a:schemeClr>
                </a:solidFill>
              </a:rPr>
              <a:t>THE MODEL HAS AN ACCURACY OF 75% AND DOES NOT INCLUDE A FEW HUMAN FACTORS SUCH AS ILLNESS.</a:t>
            </a:r>
            <a:endParaRPr lang="en-IN" sz="1400" dirty="0">
              <a:solidFill>
                <a:schemeClr val="bg1">
                  <a:lumMod val="95000"/>
                </a:schemeClr>
              </a:solidFill>
            </a:endParaRPr>
          </a:p>
        </p:txBody>
      </p:sp>
    </p:spTree>
    <p:extLst>
      <p:ext uri="{BB962C8B-B14F-4D97-AF65-F5344CB8AC3E}">
        <p14:creationId xmlns:p14="http://schemas.microsoft.com/office/powerpoint/2010/main" val="29251075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4"/>
        <p:cNvGrpSpPr/>
        <p:nvPr/>
      </p:nvGrpSpPr>
      <p:grpSpPr>
        <a:xfrm>
          <a:off x="0" y="0"/>
          <a:ext cx="0" cy="0"/>
          <a:chOff x="0" y="0"/>
          <a:chExt cx="0" cy="0"/>
        </a:xfrm>
      </p:grpSpPr>
      <p:pic>
        <p:nvPicPr>
          <p:cNvPr id="3" name="Picture 2" descr="A graph of different colors&#10;&#10;Description automatically generated">
            <a:extLst>
              <a:ext uri="{FF2B5EF4-FFF2-40B4-BE49-F238E27FC236}">
                <a16:creationId xmlns:a16="http://schemas.microsoft.com/office/drawing/2014/main" id="{04872082-97F5-81E2-D00F-DFD859692487}"/>
              </a:ext>
            </a:extLst>
          </p:cNvPr>
          <p:cNvPicPr>
            <a:picLocks noChangeAspect="1"/>
          </p:cNvPicPr>
          <p:nvPr/>
        </p:nvPicPr>
        <p:blipFill>
          <a:blip r:embed="rId4"/>
          <a:stretch>
            <a:fillRect/>
          </a:stretch>
        </p:blipFill>
        <p:spPr>
          <a:xfrm>
            <a:off x="10000342" y="4226377"/>
            <a:ext cx="6444343" cy="4383315"/>
          </a:xfrm>
          <a:prstGeom prst="rect">
            <a:avLst/>
          </a:prstGeom>
        </p:spPr>
      </p:pic>
      <p:sp>
        <p:nvSpPr>
          <p:cNvPr id="4" name="TextBox 3">
            <a:extLst>
              <a:ext uri="{FF2B5EF4-FFF2-40B4-BE49-F238E27FC236}">
                <a16:creationId xmlns:a16="http://schemas.microsoft.com/office/drawing/2014/main" id="{6A8E4FF8-F378-5A09-AEE2-93733CBF2618}"/>
              </a:ext>
            </a:extLst>
          </p:cNvPr>
          <p:cNvSpPr txBox="1"/>
          <p:nvPr/>
        </p:nvSpPr>
        <p:spPr>
          <a:xfrm>
            <a:off x="1919515" y="753255"/>
            <a:ext cx="8222342" cy="923330"/>
          </a:xfrm>
          <a:prstGeom prst="rect">
            <a:avLst/>
          </a:prstGeom>
          <a:noFill/>
        </p:spPr>
        <p:txBody>
          <a:bodyPr wrap="square">
            <a:spAutoFit/>
          </a:bodyPr>
          <a:lstStyle/>
          <a:p>
            <a:r>
              <a:rPr lang="en-IN" sz="5400" dirty="0">
                <a:solidFill>
                  <a:schemeClr val="bg1">
                    <a:lumMod val="95000"/>
                  </a:schemeClr>
                </a:solidFill>
              </a:rPr>
              <a:t>BRAZIL WINS!!!</a:t>
            </a:r>
          </a:p>
        </p:txBody>
      </p:sp>
      <p:sp>
        <p:nvSpPr>
          <p:cNvPr id="6" name="TextBox 5">
            <a:extLst>
              <a:ext uri="{FF2B5EF4-FFF2-40B4-BE49-F238E27FC236}">
                <a16:creationId xmlns:a16="http://schemas.microsoft.com/office/drawing/2014/main" id="{092B73E1-3FB3-D2DB-1494-8D99433533A8}"/>
              </a:ext>
            </a:extLst>
          </p:cNvPr>
          <p:cNvSpPr txBox="1"/>
          <p:nvPr/>
        </p:nvSpPr>
        <p:spPr>
          <a:xfrm>
            <a:off x="628650" y="4620280"/>
            <a:ext cx="8222342" cy="523220"/>
          </a:xfrm>
          <a:prstGeom prst="rect">
            <a:avLst/>
          </a:prstGeom>
          <a:noFill/>
        </p:spPr>
        <p:txBody>
          <a:bodyPr wrap="square">
            <a:spAutoFit/>
          </a:bodyPr>
          <a:lstStyle/>
          <a:p>
            <a:pPr algn="ctr"/>
            <a:r>
              <a:rPr lang="en-IN" dirty="0">
                <a:solidFill>
                  <a:schemeClr val="bg1">
                    <a:lumMod val="95000"/>
                  </a:schemeClr>
                </a:solidFill>
              </a:rPr>
              <a:t>THE MODEL HAS AN ACCURACY OF 75% AND DOES NOT INCLUDE A FEW HUMAN FACTORS SUCH AS ILLNESS.</a:t>
            </a:r>
            <a:endParaRPr lang="en-IN" sz="1400" dirty="0">
              <a:solidFill>
                <a:schemeClr val="bg1">
                  <a:lumMod val="95000"/>
                </a:schemeClr>
              </a:solidFill>
            </a:endParaRPr>
          </a:p>
        </p:txBody>
      </p:sp>
    </p:spTree>
    <p:extLst>
      <p:ext uri="{BB962C8B-B14F-4D97-AF65-F5344CB8AC3E}">
        <p14:creationId xmlns:p14="http://schemas.microsoft.com/office/powerpoint/2010/main" val="331507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01"/>
        <p:cNvGrpSpPr/>
        <p:nvPr/>
      </p:nvGrpSpPr>
      <p:grpSpPr>
        <a:xfrm>
          <a:off x="0" y="0"/>
          <a:ext cx="0" cy="0"/>
          <a:chOff x="0" y="0"/>
          <a:chExt cx="0" cy="0"/>
        </a:xfrm>
      </p:grpSpPr>
      <p:sp>
        <p:nvSpPr>
          <p:cNvPr id="205" name="Google Shape;205;p37"/>
          <p:cNvSpPr txBox="1"/>
          <p:nvPr/>
        </p:nvSpPr>
        <p:spPr>
          <a:xfrm>
            <a:off x="2855550" y="3495513"/>
            <a:ext cx="2103000" cy="1012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200">
              <a:solidFill>
                <a:schemeClr val="dk2"/>
              </a:solidFill>
              <a:latin typeface="Raleway"/>
              <a:ea typeface="Raleway"/>
              <a:cs typeface="Raleway"/>
              <a:sym typeface="Raleway"/>
            </a:endParaRPr>
          </a:p>
        </p:txBody>
      </p:sp>
      <p:sp>
        <p:nvSpPr>
          <p:cNvPr id="2" name="TextBox 1">
            <a:extLst>
              <a:ext uri="{FF2B5EF4-FFF2-40B4-BE49-F238E27FC236}">
                <a16:creationId xmlns:a16="http://schemas.microsoft.com/office/drawing/2014/main" id="{1B7F98CA-3886-523B-F2F8-F286F3EACFCF}"/>
              </a:ext>
            </a:extLst>
          </p:cNvPr>
          <p:cNvSpPr txBox="1"/>
          <p:nvPr/>
        </p:nvSpPr>
        <p:spPr>
          <a:xfrm>
            <a:off x="1638300" y="1866900"/>
            <a:ext cx="5867400" cy="923330"/>
          </a:xfrm>
          <a:prstGeom prst="rect">
            <a:avLst/>
          </a:prstGeom>
          <a:solidFill>
            <a:schemeClr val="tx2">
              <a:lumMod val="10000"/>
              <a:alpha val="54000"/>
            </a:schemeClr>
          </a:solidFill>
        </p:spPr>
        <p:txBody>
          <a:bodyPr wrap="square" rtlCol="0">
            <a:spAutoFit/>
          </a:bodyPr>
          <a:lstStyle/>
          <a:p>
            <a:r>
              <a:rPr lang="en-IN" sz="5400" dirty="0">
                <a:solidFill>
                  <a:schemeClr val="bg1">
                    <a:lumMod val="95000"/>
                  </a:schemeClr>
                </a:solidFill>
              </a:rPr>
              <a:t>THANK YOU !!!!!!</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67" name="Google Shape;67;p1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68" name="Google Shape;68;p14"/>
          <p:cNvSpPr txBox="1"/>
          <p:nvPr/>
        </p:nvSpPr>
        <p:spPr>
          <a:xfrm>
            <a:off x="3187400" y="777175"/>
            <a:ext cx="3843900" cy="600300"/>
          </a:xfrm>
          <a:prstGeom prst="rect">
            <a:avLst/>
          </a:prstGeom>
          <a:noFill/>
          <a:ln>
            <a:noFill/>
          </a:ln>
        </p:spPr>
        <p:txBody>
          <a:bodyPr spcFirstLastPara="1" wrap="square" lIns="91425" tIns="91425" rIns="91425" bIns="91425" anchor="b" anchorCtr="0">
            <a:spAutoFit/>
          </a:bodyPr>
          <a:lstStyle/>
          <a:p>
            <a:pPr marL="0" marR="0" lvl="0" indent="0" algn="l" rtl="0">
              <a:spcBef>
                <a:spcPts val="0"/>
              </a:spcBef>
              <a:spcAft>
                <a:spcPts val="0"/>
              </a:spcAft>
              <a:buNone/>
            </a:pPr>
            <a:r>
              <a:rPr lang="en" sz="2700" b="1">
                <a:solidFill>
                  <a:schemeClr val="lt2"/>
                </a:solidFill>
                <a:latin typeface="Raleway"/>
                <a:ea typeface="Raleway"/>
                <a:cs typeface="Raleway"/>
                <a:sym typeface="Raleway"/>
              </a:rPr>
              <a:t>LIST OF CONTENTS</a:t>
            </a:r>
            <a:endParaRPr sz="2700" b="1">
              <a:solidFill>
                <a:schemeClr val="lt2"/>
              </a:solidFill>
              <a:latin typeface="Raleway"/>
              <a:ea typeface="Raleway"/>
              <a:cs typeface="Raleway"/>
              <a:sym typeface="Raleway"/>
            </a:endParaRPr>
          </a:p>
        </p:txBody>
      </p:sp>
      <p:sp>
        <p:nvSpPr>
          <p:cNvPr id="69" name="Google Shape;69;p14"/>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INTRODUCTION</a:t>
            </a:r>
            <a:endParaRPr sz="1400" b="1">
              <a:solidFill>
                <a:schemeClr val="dk1"/>
              </a:solidFill>
              <a:latin typeface="Raleway"/>
              <a:ea typeface="Raleway"/>
              <a:cs typeface="Raleway"/>
              <a:sym typeface="Raleway"/>
            </a:endParaRPr>
          </a:p>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PROJECT ANALYSIS</a:t>
            </a:r>
            <a:endParaRPr sz="1400" b="1">
              <a:solidFill>
                <a:schemeClr val="dk1"/>
              </a:solidFill>
              <a:latin typeface="Raleway"/>
              <a:ea typeface="Raleway"/>
              <a:cs typeface="Raleway"/>
              <a:sym typeface="Raleway"/>
            </a:endParaRPr>
          </a:p>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METHODOLOGY USED</a:t>
            </a:r>
            <a:endParaRPr sz="1400" b="1">
              <a:solidFill>
                <a:schemeClr val="dk1"/>
              </a:solidFill>
              <a:latin typeface="Raleway"/>
              <a:ea typeface="Raleway"/>
              <a:cs typeface="Raleway"/>
              <a:sym typeface="Raleway"/>
            </a:endParaRPr>
          </a:p>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TECHNOLOGY USED</a:t>
            </a:r>
            <a:endParaRPr sz="1400" b="1">
              <a:solidFill>
                <a:schemeClr val="dk1"/>
              </a:solidFill>
              <a:latin typeface="Raleway"/>
              <a:ea typeface="Raleway"/>
              <a:cs typeface="Raleway"/>
              <a:sym typeface="Raleway"/>
            </a:endParaRPr>
          </a:p>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EDA</a:t>
            </a:r>
            <a:endParaRPr sz="1400" b="1">
              <a:solidFill>
                <a:schemeClr val="dk1"/>
              </a:solidFill>
              <a:latin typeface="Raleway"/>
              <a:ea typeface="Raleway"/>
              <a:cs typeface="Raleway"/>
              <a:sym typeface="Raleway"/>
            </a:endParaRPr>
          </a:p>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THE PREDICTION MODEL</a:t>
            </a:r>
            <a:endParaRPr sz="1400" b="1">
              <a:solidFill>
                <a:schemeClr val="dk1"/>
              </a:solidFill>
              <a:latin typeface="Raleway"/>
              <a:ea typeface="Raleway"/>
              <a:cs typeface="Raleway"/>
              <a:sym typeface="Raleway"/>
            </a:endParaRPr>
          </a:p>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THE WEBSITE UI</a:t>
            </a:r>
            <a:endParaRPr sz="1400" b="1">
              <a:solidFill>
                <a:schemeClr val="dk1"/>
              </a:solidFill>
              <a:latin typeface="Raleway"/>
              <a:ea typeface="Raleway"/>
              <a:cs typeface="Raleway"/>
              <a:sym typeface="Raleway"/>
            </a:endParaRPr>
          </a:p>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PROJECT AT A GLANCE</a:t>
            </a:r>
            <a:endParaRPr sz="120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38876061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THE</a:t>
            </a:r>
            <a:endParaRPr>
              <a:solidFill>
                <a:schemeClr val="accent5"/>
              </a:solidFill>
            </a:endParaRPr>
          </a:p>
          <a:p>
            <a:pPr marL="0" lvl="0" indent="0" algn="ctr" rtl="0">
              <a:spcBef>
                <a:spcPts val="0"/>
              </a:spcBef>
              <a:spcAft>
                <a:spcPts val="0"/>
              </a:spcAft>
              <a:buNone/>
            </a:pPr>
            <a:r>
              <a:rPr lang="en">
                <a:solidFill>
                  <a:schemeClr val="accent5"/>
                </a:solidFill>
              </a:rPr>
              <a:t> INTRODUCTION</a:t>
            </a:r>
            <a:endParaRPr>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idx="4294967295"/>
          </p:nvPr>
        </p:nvSpPr>
        <p:spPr>
          <a:xfrm>
            <a:off x="564350" y="706400"/>
            <a:ext cx="5197200" cy="768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 sz="3600" dirty="0">
                <a:solidFill>
                  <a:schemeClr val="dk1"/>
                </a:solidFill>
              </a:rPr>
              <a:t>BACKGROUND</a:t>
            </a:r>
            <a:endParaRPr sz="2400" dirty="0"/>
          </a:p>
        </p:txBody>
      </p:sp>
      <p:sp>
        <p:nvSpPr>
          <p:cNvPr id="80" name="Google Shape;80;p16"/>
          <p:cNvSpPr txBox="1">
            <a:spLocks noGrp="1"/>
          </p:cNvSpPr>
          <p:nvPr>
            <p:ph type="title" idx="4294967295"/>
          </p:nvPr>
        </p:nvSpPr>
        <p:spPr>
          <a:xfrm>
            <a:off x="0" y="1474400"/>
            <a:ext cx="5197200" cy="3067500"/>
          </a:xfrm>
          <a:prstGeom prst="rect">
            <a:avLst/>
          </a:prstGeom>
        </p:spPr>
        <p:txBody>
          <a:bodyPr spcFirstLastPara="1" wrap="square" lIns="91425" tIns="91425" rIns="91425" bIns="91425" anchor="t" anchorCtr="0">
            <a:normAutofit fontScale="90000"/>
          </a:bodyPr>
          <a:lstStyle/>
          <a:p>
            <a:pPr marL="457200" lvl="0" indent="-331470" algn="l" rtl="0">
              <a:lnSpc>
                <a:spcPct val="115000"/>
              </a:lnSpc>
              <a:spcBef>
                <a:spcPts val="1200"/>
              </a:spcBef>
              <a:spcAft>
                <a:spcPts val="0"/>
              </a:spcAft>
              <a:buClr>
                <a:srgbClr val="000000"/>
              </a:buClr>
              <a:buSzPct val="100000"/>
              <a:buFont typeface="Times New Roman"/>
              <a:buChar char="●"/>
            </a:pPr>
            <a:r>
              <a:rPr lang="en" sz="1800" dirty="0">
                <a:solidFill>
                  <a:schemeClr val="bg1">
                    <a:lumMod val="95000"/>
                  </a:schemeClr>
                </a:solidFill>
                <a:latin typeface="Times New Roman"/>
                <a:ea typeface="Times New Roman"/>
                <a:cs typeface="Times New Roman"/>
                <a:sym typeface="Times New Roman"/>
              </a:rPr>
              <a:t>In the exhilarating realm where passion meets competition, lies the most celebrated event captivating billions with its breathtaking displays of skill - the FIFA World Cup. </a:t>
            </a:r>
            <a:endParaRPr sz="1800" dirty="0">
              <a:solidFill>
                <a:schemeClr val="bg1">
                  <a:lumMod val="95000"/>
                </a:schemeClr>
              </a:solidFill>
              <a:latin typeface="Times New Roman"/>
              <a:ea typeface="Times New Roman"/>
              <a:cs typeface="Times New Roman"/>
              <a:sym typeface="Times New Roman"/>
            </a:endParaRPr>
          </a:p>
          <a:p>
            <a:pPr marL="457200" lvl="0" indent="-331470" algn="l" rtl="0">
              <a:lnSpc>
                <a:spcPct val="115000"/>
              </a:lnSpc>
              <a:spcBef>
                <a:spcPts val="0"/>
              </a:spcBef>
              <a:spcAft>
                <a:spcPts val="0"/>
              </a:spcAft>
              <a:buClr>
                <a:srgbClr val="000000"/>
              </a:buClr>
              <a:buSzPct val="100000"/>
              <a:buFont typeface="Times New Roman"/>
              <a:buChar char="●"/>
            </a:pPr>
            <a:r>
              <a:rPr lang="en" sz="1800" dirty="0">
                <a:solidFill>
                  <a:schemeClr val="bg1">
                    <a:lumMod val="95000"/>
                  </a:schemeClr>
                </a:solidFill>
                <a:latin typeface="Times New Roman"/>
                <a:ea typeface="Times New Roman"/>
                <a:cs typeface="Times New Roman"/>
                <a:sym typeface="Times New Roman"/>
              </a:rPr>
              <a:t>It is a quadrennial spectacle that transcends borders, languages, and cultures, and sheer determination.</a:t>
            </a:r>
            <a:endParaRPr sz="1800" dirty="0">
              <a:solidFill>
                <a:schemeClr val="bg1">
                  <a:lumMod val="95000"/>
                </a:schemeClr>
              </a:solidFill>
              <a:latin typeface="Times New Roman"/>
              <a:ea typeface="Times New Roman"/>
              <a:cs typeface="Times New Roman"/>
              <a:sym typeface="Times New Roman"/>
            </a:endParaRPr>
          </a:p>
          <a:p>
            <a:pPr marL="457200" lvl="0" indent="-331470" algn="l" rtl="0">
              <a:lnSpc>
                <a:spcPct val="115000"/>
              </a:lnSpc>
              <a:spcBef>
                <a:spcPts val="0"/>
              </a:spcBef>
              <a:spcAft>
                <a:spcPts val="0"/>
              </a:spcAft>
              <a:buClr>
                <a:srgbClr val="000000"/>
              </a:buClr>
              <a:buSzPct val="100000"/>
              <a:buFont typeface="Times New Roman"/>
              <a:buChar char="●"/>
            </a:pPr>
            <a:r>
              <a:rPr lang="en" sz="1800" dirty="0">
                <a:solidFill>
                  <a:schemeClr val="bg1">
                    <a:lumMod val="95000"/>
                  </a:schemeClr>
                </a:solidFill>
                <a:latin typeface="Times New Roman"/>
                <a:ea typeface="Times New Roman"/>
                <a:cs typeface="Times New Roman"/>
                <a:sym typeface="Times New Roman"/>
              </a:rPr>
              <a:t> As the world holds its breath waiting for the world cup, we present to you our project World Cup Predictor which is going to look at data from around the world to predict the winner of the FIFA World Cup.</a:t>
            </a:r>
            <a:endParaRPr sz="1800" dirty="0">
              <a:solidFill>
                <a:schemeClr val="bg1">
                  <a:lumMod val="95000"/>
                </a:schemeClr>
              </a:solidFill>
              <a:latin typeface="Times New Roman"/>
              <a:ea typeface="Times New Roman"/>
              <a:cs typeface="Times New Roman"/>
              <a:sym typeface="Times New Roman"/>
            </a:endParaRPr>
          </a:p>
          <a:p>
            <a:pPr marL="0" lvl="0" indent="0" algn="l" rtl="0">
              <a:lnSpc>
                <a:spcPct val="115000"/>
              </a:lnSpc>
              <a:spcBef>
                <a:spcPts val="1200"/>
              </a:spcBef>
              <a:spcAft>
                <a:spcPts val="1600"/>
              </a:spcAft>
              <a:buNone/>
            </a:pPr>
            <a:endParaRPr sz="1800" dirty="0">
              <a:latin typeface="Lato"/>
              <a:ea typeface="Lato"/>
              <a:cs typeface="Lato"/>
              <a:sym typeface="Lato"/>
            </a:endParaRPr>
          </a:p>
        </p:txBody>
      </p:sp>
      <p:sp>
        <p:nvSpPr>
          <p:cNvPr id="3" name="TextBox 2">
            <a:extLst>
              <a:ext uri="{FF2B5EF4-FFF2-40B4-BE49-F238E27FC236}">
                <a16:creationId xmlns:a16="http://schemas.microsoft.com/office/drawing/2014/main" id="{E5E05D94-B9F7-2605-1A4E-CC6F3B0097FF}"/>
              </a:ext>
            </a:extLst>
          </p:cNvPr>
          <p:cNvSpPr txBox="1"/>
          <p:nvPr/>
        </p:nvSpPr>
        <p:spPr>
          <a:xfrm>
            <a:off x="-8782050" y="458028"/>
            <a:ext cx="4572000" cy="2550122"/>
          </a:xfrm>
          <a:prstGeom prst="rect">
            <a:avLst/>
          </a:prstGeom>
          <a:noFill/>
        </p:spPr>
        <p:txBody>
          <a:bodyPr wrap="square">
            <a:spAutoFit/>
          </a:bodyPr>
          <a:lstStyle/>
          <a:p>
            <a:pPr marL="457200" lvl="0" indent="-331470" algn="just" rtl="0">
              <a:lnSpc>
                <a:spcPct val="115000"/>
              </a:lnSpc>
              <a:spcBef>
                <a:spcPts val="1000"/>
              </a:spcBef>
              <a:spcAft>
                <a:spcPts val="0"/>
              </a:spcAft>
              <a:buClr>
                <a:srgbClr val="000000"/>
              </a:buClr>
              <a:buSzPct val="100000"/>
              <a:buFont typeface="Times New Roman"/>
              <a:buChar char="●"/>
            </a:pPr>
            <a:r>
              <a:rPr lang="en-US" sz="1400" b="1" dirty="0">
                <a:solidFill>
                  <a:srgbClr val="000000"/>
                </a:solidFill>
                <a:latin typeface="Times New Roman"/>
                <a:ea typeface="Times New Roman"/>
                <a:cs typeface="Times New Roman"/>
                <a:sym typeface="Times New Roman"/>
              </a:rPr>
              <a:t>Technical Feasibility:</a:t>
            </a:r>
            <a:r>
              <a:rPr lang="en-US" sz="1400" dirty="0">
                <a:solidFill>
                  <a:srgbClr val="000000"/>
                </a:solidFill>
                <a:latin typeface="Times New Roman"/>
                <a:ea typeface="Times New Roman"/>
                <a:cs typeface="Times New Roman"/>
                <a:sym typeface="Times New Roman"/>
              </a:rPr>
              <a:t> The project is implementation based which is technically feasible since we are using python language to code and deploy.</a:t>
            </a:r>
          </a:p>
          <a:p>
            <a:pPr marL="457200" lvl="0" indent="-331470" algn="just" rtl="0">
              <a:lnSpc>
                <a:spcPct val="115000"/>
              </a:lnSpc>
              <a:spcBef>
                <a:spcPts val="0"/>
              </a:spcBef>
              <a:spcAft>
                <a:spcPts val="0"/>
              </a:spcAft>
              <a:buClr>
                <a:srgbClr val="000000"/>
              </a:buClr>
              <a:buSzPct val="100000"/>
              <a:buFont typeface="Times New Roman"/>
              <a:buChar char="●"/>
            </a:pPr>
            <a:r>
              <a:rPr lang="en-US" sz="1400" b="1" dirty="0">
                <a:solidFill>
                  <a:srgbClr val="000000"/>
                </a:solidFill>
                <a:latin typeface="Times New Roman"/>
                <a:ea typeface="Times New Roman"/>
                <a:cs typeface="Times New Roman"/>
                <a:sym typeface="Times New Roman"/>
              </a:rPr>
              <a:t>Economic Feasibility:</a:t>
            </a:r>
            <a:r>
              <a:rPr lang="en-US" sz="1400" dirty="0">
                <a:solidFill>
                  <a:srgbClr val="000000"/>
                </a:solidFill>
                <a:latin typeface="Times New Roman"/>
                <a:ea typeface="Times New Roman"/>
                <a:cs typeface="Times New Roman"/>
                <a:sym typeface="Times New Roman"/>
              </a:rPr>
              <a:t> There is no budget constraint for the project as such, which might cause trouble.</a:t>
            </a:r>
          </a:p>
          <a:p>
            <a:pPr marL="457200" lvl="0" indent="-331470" algn="just" rtl="0">
              <a:lnSpc>
                <a:spcPct val="115000"/>
              </a:lnSpc>
              <a:spcBef>
                <a:spcPts val="0"/>
              </a:spcBef>
              <a:spcAft>
                <a:spcPts val="0"/>
              </a:spcAft>
              <a:buClr>
                <a:srgbClr val="000000"/>
              </a:buClr>
              <a:buSzPct val="100000"/>
              <a:buFont typeface="Times New Roman"/>
              <a:buChar char="●"/>
            </a:pPr>
            <a:r>
              <a:rPr lang="en-US" sz="1400" b="1" dirty="0">
                <a:solidFill>
                  <a:srgbClr val="000000"/>
                </a:solidFill>
                <a:latin typeface="Times New Roman"/>
                <a:ea typeface="Times New Roman"/>
                <a:cs typeface="Times New Roman"/>
                <a:sym typeface="Times New Roman"/>
              </a:rPr>
              <a:t>Operational Feasibility:</a:t>
            </a:r>
            <a:r>
              <a:rPr lang="en-US" sz="1400" dirty="0">
                <a:solidFill>
                  <a:srgbClr val="000000"/>
                </a:solidFill>
                <a:latin typeface="Times New Roman"/>
                <a:ea typeface="Times New Roman"/>
                <a:cs typeface="Times New Roman"/>
                <a:sym typeface="Times New Roman"/>
              </a:rPr>
              <a:t> Once the project is deployed, the maintenance is quite manageable.</a:t>
            </a:r>
          </a:p>
          <a:p>
            <a:pPr marL="457200" lvl="0" indent="-331470" algn="just" rtl="0">
              <a:lnSpc>
                <a:spcPct val="115000"/>
              </a:lnSpc>
              <a:spcBef>
                <a:spcPts val="0"/>
              </a:spcBef>
              <a:spcAft>
                <a:spcPts val="0"/>
              </a:spcAft>
              <a:buClr>
                <a:srgbClr val="000000"/>
              </a:buClr>
              <a:buSzPct val="100000"/>
              <a:buFont typeface="Times New Roman"/>
              <a:buChar char="●"/>
            </a:pPr>
            <a:r>
              <a:rPr lang="en-US" sz="1400" b="1" dirty="0">
                <a:solidFill>
                  <a:srgbClr val="000000"/>
                </a:solidFill>
                <a:latin typeface="Times New Roman"/>
                <a:ea typeface="Times New Roman"/>
                <a:cs typeface="Times New Roman"/>
                <a:sym typeface="Times New Roman"/>
              </a:rPr>
              <a:t>Schedule Feasibility:</a:t>
            </a:r>
            <a:r>
              <a:rPr lang="en-US" sz="1400" dirty="0">
                <a:solidFill>
                  <a:srgbClr val="000000"/>
                </a:solidFill>
                <a:latin typeface="Times New Roman"/>
                <a:ea typeface="Times New Roman"/>
                <a:cs typeface="Times New Roman"/>
                <a:sym typeface="Times New Roman"/>
              </a:rPr>
              <a:t> The timelines/ deadlines for the project have been analyzed and the project will be completed within the time limit.</a:t>
            </a:r>
          </a:p>
        </p:txBody>
      </p:sp>
      <p:sp>
        <p:nvSpPr>
          <p:cNvPr id="5" name="TextBox 4">
            <a:extLst>
              <a:ext uri="{FF2B5EF4-FFF2-40B4-BE49-F238E27FC236}">
                <a16:creationId xmlns:a16="http://schemas.microsoft.com/office/drawing/2014/main" id="{B7DA6B45-5FC4-BD38-2F94-0F3C11448DFD}"/>
              </a:ext>
            </a:extLst>
          </p:cNvPr>
          <p:cNvSpPr txBox="1"/>
          <p:nvPr/>
        </p:nvSpPr>
        <p:spPr>
          <a:xfrm>
            <a:off x="-8243887" y="-2268438"/>
            <a:ext cx="8963024" cy="307777"/>
          </a:xfrm>
          <a:prstGeom prst="rect">
            <a:avLst/>
          </a:prstGeom>
          <a:noFill/>
        </p:spPr>
        <p:txBody>
          <a:bodyPr wrap="square">
            <a:spAutoFit/>
          </a:bodyPr>
          <a:lstStyle/>
          <a:p>
            <a:r>
              <a:rPr lang="en" sz="1400" dirty="0">
                <a:solidFill>
                  <a:schemeClr val="dk1"/>
                </a:solidFill>
              </a:rPr>
              <a:t>FEASIBILITY STUDY</a:t>
            </a:r>
            <a:endParaRPr lang="en-IN" dirty="0"/>
          </a:p>
        </p:txBody>
      </p:sp>
      <p:sp>
        <p:nvSpPr>
          <p:cNvPr id="7" name="TextBox 6">
            <a:extLst>
              <a:ext uri="{FF2B5EF4-FFF2-40B4-BE49-F238E27FC236}">
                <a16:creationId xmlns:a16="http://schemas.microsoft.com/office/drawing/2014/main" id="{CFBC8D54-8926-ACC7-F789-B25946969A72}"/>
              </a:ext>
            </a:extLst>
          </p:cNvPr>
          <p:cNvSpPr txBox="1"/>
          <p:nvPr/>
        </p:nvSpPr>
        <p:spPr>
          <a:xfrm>
            <a:off x="10977563" y="304139"/>
            <a:ext cx="8963024" cy="307777"/>
          </a:xfrm>
          <a:prstGeom prst="rect">
            <a:avLst/>
          </a:prstGeom>
          <a:noFill/>
        </p:spPr>
        <p:txBody>
          <a:bodyPr wrap="square">
            <a:spAutoFit/>
          </a:bodyPr>
          <a:lstStyle/>
          <a:p>
            <a:r>
              <a:rPr lang="en" sz="1400" dirty="0">
                <a:solidFill>
                  <a:schemeClr val="dk1"/>
                </a:solidFill>
              </a:rPr>
              <a:t>BACKGROUND</a:t>
            </a:r>
            <a:endParaRPr lang="en-IN"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idx="4294967295"/>
          </p:nvPr>
        </p:nvSpPr>
        <p:spPr>
          <a:xfrm>
            <a:off x="535775" y="712150"/>
            <a:ext cx="5721300" cy="768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 sz="3600" dirty="0">
                <a:solidFill>
                  <a:schemeClr val="dk1"/>
                </a:solidFill>
              </a:rPr>
              <a:t>    FEASIBILITY STUDY</a:t>
            </a:r>
            <a:endParaRPr sz="2400" dirty="0"/>
          </a:p>
        </p:txBody>
      </p:sp>
      <p:sp>
        <p:nvSpPr>
          <p:cNvPr id="87" name="Google Shape;87;p17"/>
          <p:cNvSpPr txBox="1">
            <a:spLocks noGrp="1"/>
          </p:cNvSpPr>
          <p:nvPr>
            <p:ph type="title" idx="4294967295"/>
          </p:nvPr>
        </p:nvSpPr>
        <p:spPr>
          <a:xfrm>
            <a:off x="535775" y="1627650"/>
            <a:ext cx="7085400" cy="3067500"/>
          </a:xfrm>
          <a:prstGeom prst="rect">
            <a:avLst/>
          </a:prstGeom>
          <a:solidFill>
            <a:schemeClr val="tx2">
              <a:lumMod val="10000"/>
              <a:alpha val="68000"/>
            </a:schemeClr>
          </a:solidFill>
        </p:spPr>
        <p:txBody>
          <a:bodyPr spcFirstLastPara="1" wrap="square" lIns="91425" tIns="91425" rIns="91425" bIns="91425" anchor="t" anchorCtr="0">
            <a:normAutofit fontScale="90000"/>
          </a:bodyPr>
          <a:lstStyle/>
          <a:p>
            <a:pPr marL="457200" lvl="0" indent="-331470" algn="just" rtl="0">
              <a:lnSpc>
                <a:spcPct val="115000"/>
              </a:lnSpc>
              <a:spcBef>
                <a:spcPts val="1000"/>
              </a:spcBef>
              <a:spcAft>
                <a:spcPts val="0"/>
              </a:spcAft>
              <a:buClr>
                <a:srgbClr val="000000"/>
              </a:buClr>
              <a:buSzPct val="100000"/>
              <a:buFont typeface="Times New Roman"/>
              <a:buChar char="●"/>
            </a:pPr>
            <a:r>
              <a:rPr lang="en" sz="1800" b="1" dirty="0">
                <a:solidFill>
                  <a:schemeClr val="bg1">
                    <a:lumMod val="95000"/>
                  </a:schemeClr>
                </a:solidFill>
                <a:latin typeface="Times New Roman"/>
                <a:ea typeface="Times New Roman"/>
                <a:cs typeface="Times New Roman"/>
                <a:sym typeface="Times New Roman"/>
              </a:rPr>
              <a:t>Technical Feasibility:</a:t>
            </a:r>
            <a:r>
              <a:rPr lang="en" sz="1800" dirty="0">
                <a:solidFill>
                  <a:schemeClr val="bg1">
                    <a:lumMod val="95000"/>
                  </a:schemeClr>
                </a:solidFill>
                <a:latin typeface="Times New Roman"/>
                <a:ea typeface="Times New Roman"/>
                <a:cs typeface="Times New Roman"/>
                <a:sym typeface="Times New Roman"/>
              </a:rPr>
              <a:t> The project is implementation based which is technically feasible since we are using python language to code and deploy.</a:t>
            </a:r>
            <a:endParaRPr sz="1800" dirty="0">
              <a:solidFill>
                <a:schemeClr val="bg1">
                  <a:lumMod val="95000"/>
                </a:schemeClr>
              </a:solidFill>
              <a:latin typeface="Times New Roman"/>
              <a:ea typeface="Times New Roman"/>
              <a:cs typeface="Times New Roman"/>
              <a:sym typeface="Times New Roman"/>
            </a:endParaRPr>
          </a:p>
          <a:p>
            <a:pPr marL="457200" lvl="0" indent="-331470" algn="just" rtl="0">
              <a:lnSpc>
                <a:spcPct val="115000"/>
              </a:lnSpc>
              <a:spcBef>
                <a:spcPts val="0"/>
              </a:spcBef>
              <a:spcAft>
                <a:spcPts val="0"/>
              </a:spcAft>
              <a:buClr>
                <a:srgbClr val="000000"/>
              </a:buClr>
              <a:buSzPct val="100000"/>
              <a:buFont typeface="Times New Roman"/>
              <a:buChar char="●"/>
            </a:pPr>
            <a:r>
              <a:rPr lang="en" sz="1800" b="1" dirty="0">
                <a:solidFill>
                  <a:schemeClr val="bg1">
                    <a:lumMod val="95000"/>
                  </a:schemeClr>
                </a:solidFill>
                <a:latin typeface="Times New Roman"/>
                <a:ea typeface="Times New Roman"/>
                <a:cs typeface="Times New Roman"/>
                <a:sym typeface="Times New Roman"/>
              </a:rPr>
              <a:t>Economic Feasibility:</a:t>
            </a:r>
            <a:r>
              <a:rPr lang="en" sz="1800" dirty="0">
                <a:solidFill>
                  <a:schemeClr val="bg1">
                    <a:lumMod val="95000"/>
                  </a:schemeClr>
                </a:solidFill>
                <a:latin typeface="Times New Roman"/>
                <a:ea typeface="Times New Roman"/>
                <a:cs typeface="Times New Roman"/>
                <a:sym typeface="Times New Roman"/>
              </a:rPr>
              <a:t> There is no budget constraint for the project as such, which might cause trouble.</a:t>
            </a:r>
            <a:endParaRPr sz="1800" dirty="0">
              <a:solidFill>
                <a:schemeClr val="bg1">
                  <a:lumMod val="95000"/>
                </a:schemeClr>
              </a:solidFill>
              <a:latin typeface="Times New Roman"/>
              <a:ea typeface="Times New Roman"/>
              <a:cs typeface="Times New Roman"/>
              <a:sym typeface="Times New Roman"/>
            </a:endParaRPr>
          </a:p>
          <a:p>
            <a:pPr marL="457200" lvl="0" indent="-331470" algn="just" rtl="0">
              <a:lnSpc>
                <a:spcPct val="115000"/>
              </a:lnSpc>
              <a:spcBef>
                <a:spcPts val="0"/>
              </a:spcBef>
              <a:spcAft>
                <a:spcPts val="0"/>
              </a:spcAft>
              <a:buClr>
                <a:srgbClr val="000000"/>
              </a:buClr>
              <a:buSzPct val="100000"/>
              <a:buFont typeface="Times New Roman"/>
              <a:buChar char="●"/>
            </a:pPr>
            <a:r>
              <a:rPr lang="en" sz="1800" b="1" dirty="0">
                <a:solidFill>
                  <a:schemeClr val="bg1">
                    <a:lumMod val="95000"/>
                  </a:schemeClr>
                </a:solidFill>
                <a:latin typeface="Times New Roman"/>
                <a:ea typeface="Times New Roman"/>
                <a:cs typeface="Times New Roman"/>
                <a:sym typeface="Times New Roman"/>
              </a:rPr>
              <a:t>Operational Feasibility:</a:t>
            </a:r>
            <a:r>
              <a:rPr lang="en" sz="1800" dirty="0">
                <a:solidFill>
                  <a:schemeClr val="bg1">
                    <a:lumMod val="95000"/>
                  </a:schemeClr>
                </a:solidFill>
                <a:latin typeface="Times New Roman"/>
                <a:ea typeface="Times New Roman"/>
                <a:cs typeface="Times New Roman"/>
                <a:sym typeface="Times New Roman"/>
              </a:rPr>
              <a:t> Once the project is deployed, the maintenance is quite manageable.</a:t>
            </a:r>
            <a:endParaRPr sz="1800" dirty="0">
              <a:solidFill>
                <a:schemeClr val="bg1">
                  <a:lumMod val="95000"/>
                </a:schemeClr>
              </a:solidFill>
              <a:latin typeface="Times New Roman"/>
              <a:ea typeface="Times New Roman"/>
              <a:cs typeface="Times New Roman"/>
              <a:sym typeface="Times New Roman"/>
            </a:endParaRPr>
          </a:p>
          <a:p>
            <a:pPr marL="457200" lvl="0" indent="-331470" algn="just" rtl="0">
              <a:lnSpc>
                <a:spcPct val="115000"/>
              </a:lnSpc>
              <a:spcBef>
                <a:spcPts val="0"/>
              </a:spcBef>
              <a:spcAft>
                <a:spcPts val="0"/>
              </a:spcAft>
              <a:buClr>
                <a:srgbClr val="000000"/>
              </a:buClr>
              <a:buSzPct val="100000"/>
              <a:buFont typeface="Times New Roman"/>
              <a:buChar char="●"/>
            </a:pPr>
            <a:r>
              <a:rPr lang="en" sz="1800" b="1" dirty="0">
                <a:solidFill>
                  <a:schemeClr val="bg1">
                    <a:lumMod val="95000"/>
                  </a:schemeClr>
                </a:solidFill>
                <a:latin typeface="Times New Roman"/>
                <a:ea typeface="Times New Roman"/>
                <a:cs typeface="Times New Roman"/>
                <a:sym typeface="Times New Roman"/>
              </a:rPr>
              <a:t>Schedule Feasibility:</a:t>
            </a:r>
            <a:r>
              <a:rPr lang="en" sz="1800" dirty="0">
                <a:solidFill>
                  <a:schemeClr val="bg1">
                    <a:lumMod val="95000"/>
                  </a:schemeClr>
                </a:solidFill>
                <a:latin typeface="Times New Roman"/>
                <a:ea typeface="Times New Roman"/>
                <a:cs typeface="Times New Roman"/>
                <a:sym typeface="Times New Roman"/>
              </a:rPr>
              <a:t> The timelines/ deadlines for the project have been analyzed and the project will be completed within the time limit.</a:t>
            </a:r>
            <a:endParaRPr sz="1800" dirty="0">
              <a:solidFill>
                <a:schemeClr val="bg1">
                  <a:lumMod val="95000"/>
                </a:schemeClr>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800" dirty="0">
              <a:latin typeface="Lato"/>
              <a:ea typeface="Lato"/>
              <a:cs typeface="Lato"/>
              <a:sym typeface="Lato"/>
            </a:endParaRPr>
          </a:p>
        </p:txBody>
      </p:sp>
      <p:sp>
        <p:nvSpPr>
          <p:cNvPr id="5" name="TextBox 4">
            <a:extLst>
              <a:ext uri="{FF2B5EF4-FFF2-40B4-BE49-F238E27FC236}">
                <a16:creationId xmlns:a16="http://schemas.microsoft.com/office/drawing/2014/main" id="{2F6DB387-7B5A-BE6F-8253-833B9696E730}"/>
              </a:ext>
            </a:extLst>
          </p:cNvPr>
          <p:cNvSpPr txBox="1"/>
          <p:nvPr/>
        </p:nvSpPr>
        <p:spPr>
          <a:xfrm>
            <a:off x="12001500" y="2571750"/>
            <a:ext cx="4572000" cy="2797882"/>
          </a:xfrm>
          <a:prstGeom prst="rect">
            <a:avLst/>
          </a:prstGeom>
          <a:noFill/>
        </p:spPr>
        <p:txBody>
          <a:bodyPr wrap="square">
            <a:spAutoFit/>
          </a:bodyPr>
          <a:lstStyle/>
          <a:p>
            <a:pPr marL="457200" lvl="0" indent="-331470" algn="l" rtl="0">
              <a:lnSpc>
                <a:spcPct val="115000"/>
              </a:lnSpc>
              <a:spcBef>
                <a:spcPts val="1200"/>
              </a:spcBef>
              <a:spcAft>
                <a:spcPts val="0"/>
              </a:spcAft>
              <a:buClr>
                <a:srgbClr val="000000"/>
              </a:buClr>
              <a:buSzPct val="100000"/>
              <a:buFont typeface="Times New Roman"/>
              <a:buChar char="●"/>
            </a:pPr>
            <a:r>
              <a:rPr lang="en-US" sz="1400" dirty="0">
                <a:solidFill>
                  <a:schemeClr val="bg1">
                    <a:lumMod val="95000"/>
                  </a:schemeClr>
                </a:solidFill>
                <a:latin typeface="Times New Roman"/>
                <a:ea typeface="Times New Roman"/>
                <a:cs typeface="Times New Roman"/>
                <a:sym typeface="Times New Roman"/>
              </a:rPr>
              <a:t>In the exhilarating realm where passion meets competition, lies the most celebrated event captivating billions with its breathtaking displays of skill - the FIFA World Cup. </a:t>
            </a:r>
          </a:p>
          <a:p>
            <a:pPr marL="457200" lvl="0" indent="-331470" algn="l" rtl="0">
              <a:lnSpc>
                <a:spcPct val="115000"/>
              </a:lnSpc>
              <a:spcBef>
                <a:spcPts val="0"/>
              </a:spcBef>
              <a:spcAft>
                <a:spcPts val="0"/>
              </a:spcAft>
              <a:buClr>
                <a:srgbClr val="000000"/>
              </a:buClr>
              <a:buSzPct val="100000"/>
              <a:buFont typeface="Times New Roman"/>
              <a:buChar char="●"/>
            </a:pPr>
            <a:r>
              <a:rPr lang="en-US" sz="1400" dirty="0">
                <a:solidFill>
                  <a:schemeClr val="bg1">
                    <a:lumMod val="95000"/>
                  </a:schemeClr>
                </a:solidFill>
                <a:latin typeface="Times New Roman"/>
                <a:ea typeface="Times New Roman"/>
                <a:cs typeface="Times New Roman"/>
                <a:sym typeface="Times New Roman"/>
              </a:rPr>
              <a:t>It is a quadrennial spectacle that transcends borders, languages, and cultures, and sheer determination.</a:t>
            </a:r>
          </a:p>
          <a:p>
            <a:pPr marL="457200" lvl="0" indent="-331470" algn="l" rtl="0">
              <a:lnSpc>
                <a:spcPct val="115000"/>
              </a:lnSpc>
              <a:spcBef>
                <a:spcPts val="0"/>
              </a:spcBef>
              <a:spcAft>
                <a:spcPts val="0"/>
              </a:spcAft>
              <a:buClr>
                <a:srgbClr val="000000"/>
              </a:buClr>
              <a:buSzPct val="100000"/>
              <a:buFont typeface="Times New Roman"/>
              <a:buChar char="●"/>
            </a:pPr>
            <a:r>
              <a:rPr lang="en-US" sz="1400" dirty="0">
                <a:solidFill>
                  <a:schemeClr val="bg1">
                    <a:lumMod val="95000"/>
                  </a:schemeClr>
                </a:solidFill>
                <a:latin typeface="Times New Roman"/>
                <a:ea typeface="Times New Roman"/>
                <a:cs typeface="Times New Roman"/>
                <a:sym typeface="Times New Roman"/>
              </a:rPr>
              <a:t> As the world holds its breath waiting for the world cup, we present to you our project World Cup Predictor which is going to look at data from around the world to predict the winner of the FIFA World Cup.</a:t>
            </a:r>
          </a:p>
        </p:txBody>
      </p:sp>
      <p:sp>
        <p:nvSpPr>
          <p:cNvPr id="6" name="TextBox 5">
            <a:extLst>
              <a:ext uri="{FF2B5EF4-FFF2-40B4-BE49-F238E27FC236}">
                <a16:creationId xmlns:a16="http://schemas.microsoft.com/office/drawing/2014/main" id="{649707EC-0AD8-C565-F9A6-6F161DE20235}"/>
              </a:ext>
            </a:extLst>
          </p:cNvPr>
          <p:cNvSpPr txBox="1"/>
          <p:nvPr/>
        </p:nvSpPr>
        <p:spPr>
          <a:xfrm>
            <a:off x="11053763" y="-153889"/>
            <a:ext cx="8963024" cy="307777"/>
          </a:xfrm>
          <a:prstGeom prst="rect">
            <a:avLst/>
          </a:prstGeom>
          <a:noFill/>
        </p:spPr>
        <p:txBody>
          <a:bodyPr wrap="square">
            <a:spAutoFit/>
          </a:bodyPr>
          <a:lstStyle/>
          <a:p>
            <a:r>
              <a:rPr lang="en" sz="1400" dirty="0">
                <a:solidFill>
                  <a:schemeClr val="dk1"/>
                </a:solidFill>
              </a:rPr>
              <a:t>BACKGROUND</a:t>
            </a:r>
            <a:endParaRPr lang="en-I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ctr" rtl="0">
              <a:spcBef>
                <a:spcPts val="0"/>
              </a:spcBef>
              <a:spcAft>
                <a:spcPts val="0"/>
              </a:spcAft>
              <a:buNone/>
            </a:pPr>
            <a:r>
              <a:rPr lang="en" dirty="0"/>
              <a:t>PROJECT </a:t>
            </a:r>
            <a:endParaRPr dirty="0">
              <a:solidFill>
                <a:schemeClr val="accent5"/>
              </a:solidFill>
            </a:endParaRPr>
          </a:p>
          <a:p>
            <a:pPr marL="0" lvl="0" indent="0" algn="ctr" rtl="0">
              <a:spcBef>
                <a:spcPts val="0"/>
              </a:spcBef>
              <a:spcAft>
                <a:spcPts val="0"/>
              </a:spcAft>
              <a:buNone/>
            </a:pPr>
            <a:r>
              <a:rPr lang="en" dirty="0">
                <a:solidFill>
                  <a:schemeClr val="accent5"/>
                </a:solidFill>
              </a:rPr>
              <a:t> ANALYSIS</a:t>
            </a:r>
            <a:endParaRPr dirty="0">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idx="4294967295"/>
          </p:nvPr>
        </p:nvSpPr>
        <p:spPr>
          <a:xfrm>
            <a:off x="535775" y="712150"/>
            <a:ext cx="5721300" cy="768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 sz="3600">
                <a:solidFill>
                  <a:schemeClr val="dk1"/>
                </a:solidFill>
              </a:rPr>
              <a:t>MOTIVE</a:t>
            </a:r>
            <a:endParaRPr sz="2400"/>
          </a:p>
        </p:txBody>
      </p:sp>
      <p:sp>
        <p:nvSpPr>
          <p:cNvPr id="98" name="Google Shape;98;p19"/>
          <p:cNvSpPr txBox="1">
            <a:spLocks noGrp="1"/>
          </p:cNvSpPr>
          <p:nvPr>
            <p:ph type="title" idx="4294967295"/>
          </p:nvPr>
        </p:nvSpPr>
        <p:spPr>
          <a:xfrm>
            <a:off x="535775" y="1741407"/>
            <a:ext cx="8158282" cy="2438707"/>
          </a:xfrm>
          <a:prstGeom prst="rect">
            <a:avLst/>
          </a:prstGeom>
          <a:solidFill>
            <a:schemeClr val="tx2">
              <a:lumMod val="10000"/>
              <a:alpha val="52000"/>
            </a:schemeClr>
          </a:solidFill>
        </p:spPr>
        <p:txBody>
          <a:bodyPr spcFirstLastPara="1" wrap="square" lIns="91425" tIns="91425" rIns="91425" bIns="91425" anchor="t" anchorCtr="0">
            <a:normAutofit/>
          </a:bodyPr>
          <a:lstStyle/>
          <a:p>
            <a:pPr marL="457200" lvl="0" indent="-342900" algn="just" rtl="0">
              <a:lnSpc>
                <a:spcPct val="115000"/>
              </a:lnSpc>
              <a:spcBef>
                <a:spcPts val="1000"/>
              </a:spcBef>
              <a:spcAft>
                <a:spcPts val="0"/>
              </a:spcAft>
              <a:buClr>
                <a:srgbClr val="000000"/>
              </a:buClr>
              <a:buSzPts val="1800"/>
              <a:buFont typeface="Arial" panose="020B0604020202020204" pitchFamily="34" charset="0"/>
              <a:buChar char="•"/>
            </a:pPr>
            <a:r>
              <a:rPr lang="en" sz="1800" dirty="0">
                <a:solidFill>
                  <a:schemeClr val="bg1">
                    <a:lumMod val="95000"/>
                  </a:schemeClr>
                </a:solidFill>
                <a:latin typeface="Times New Roman"/>
                <a:ea typeface="Times New Roman"/>
                <a:cs typeface="Times New Roman"/>
                <a:sym typeface="Times New Roman"/>
              </a:rPr>
              <a:t>The primary motive behind developing a World Cup win predictor is to combine the thrill of sports with the power of data science and machine learning. By creating accurate predictions for the outcomes of World Cup matches.</a:t>
            </a:r>
            <a:endParaRPr sz="1800" dirty="0">
              <a:solidFill>
                <a:schemeClr val="bg1">
                  <a:lumMod val="95000"/>
                </a:schemeClr>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000000"/>
              </a:buClr>
              <a:buSzPts val="1800"/>
              <a:buFont typeface="Arial" panose="020B0604020202020204" pitchFamily="34" charset="0"/>
              <a:buChar char="•"/>
            </a:pPr>
            <a:r>
              <a:rPr lang="en" sz="1800" dirty="0">
                <a:solidFill>
                  <a:schemeClr val="bg1">
                    <a:lumMod val="95000"/>
                  </a:schemeClr>
                </a:solidFill>
                <a:latin typeface="Times New Roman"/>
                <a:ea typeface="Times New Roman"/>
                <a:cs typeface="Times New Roman"/>
                <a:sym typeface="Times New Roman"/>
              </a:rPr>
              <a:t>The development of a World Cup win predictor bridges the worlds of sports and technology, catering to the excitement of fans while highlighting the capabilities of modern data analysis techniques.</a:t>
            </a:r>
            <a:endParaRPr sz="1800" dirty="0">
              <a:solidFill>
                <a:schemeClr val="bg1">
                  <a:lumMod val="95000"/>
                </a:schemeClr>
              </a:solidFill>
              <a:latin typeface="Lato"/>
              <a:ea typeface="Lato"/>
              <a:cs typeface="Lato"/>
              <a:sym typeface="La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73E44845E7364EB26BC3389DD5B564" ma:contentTypeVersion="2" ma:contentTypeDescription="Create a new document." ma:contentTypeScope="" ma:versionID="fe15c4026c80617731af91275dabf1cf">
  <xsd:schema xmlns:xsd="http://www.w3.org/2001/XMLSchema" xmlns:xs="http://www.w3.org/2001/XMLSchema" xmlns:p="http://schemas.microsoft.com/office/2006/metadata/properties" xmlns:ns3="a80829d4-b92f-477b-8a52-e6f2fa477e34" targetNamespace="http://schemas.microsoft.com/office/2006/metadata/properties" ma:root="true" ma:fieldsID="67e3b2c86f640a0d94dabf0dd821fe22" ns3:_="">
    <xsd:import namespace="a80829d4-b92f-477b-8a52-e6f2fa477e34"/>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0829d4-b92f-477b-8a52-e6f2fa477e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9CDA9A-0995-4F14-B8F6-10ADD483AA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0829d4-b92f-477b-8a52-e6f2fa477e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8EA0CD-C28F-4221-B807-9AE11A497145}">
  <ds:schemaRefs>
    <ds:schemaRef ds:uri="http://schemas.microsoft.com/sharepoint/v3/contenttype/forms"/>
  </ds:schemaRefs>
</ds:datastoreItem>
</file>

<file path=customXml/itemProps3.xml><?xml version="1.0" encoding="utf-8"?>
<ds:datastoreItem xmlns:ds="http://schemas.openxmlformats.org/officeDocument/2006/customXml" ds:itemID="{045C88C3-9C96-4819-A44B-75AF15D81AC9}">
  <ds:schemaRefs>
    <ds:schemaRef ds:uri="http://schemas.microsoft.com/office/2006/documentManagement/types"/>
    <ds:schemaRef ds:uri="http://schemas.openxmlformats.org/package/2006/metadata/core-properties"/>
    <ds:schemaRef ds:uri="http://www.w3.org/XML/1998/namespace"/>
    <ds:schemaRef ds:uri="http://purl.org/dc/elements/1.1/"/>
    <ds:schemaRef ds:uri="http://schemas.microsoft.com/office/infopath/2007/PartnerControls"/>
    <ds:schemaRef ds:uri="a80829d4-b92f-477b-8a52-e6f2fa477e34"/>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1346</Words>
  <Application>Microsoft Office PowerPoint</Application>
  <PresentationFormat>On-screen Show (16:9)</PresentationFormat>
  <Paragraphs>157</Paragraphs>
  <Slides>38</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Alfa Slab One</vt:lpstr>
      <vt:lpstr>Times New Roman</vt:lpstr>
      <vt:lpstr>Proxima Nova</vt:lpstr>
      <vt:lpstr>Arial</vt:lpstr>
      <vt:lpstr>Lato</vt:lpstr>
      <vt:lpstr>Raleway</vt:lpstr>
      <vt:lpstr>Gameday</vt:lpstr>
      <vt:lpstr> </vt:lpstr>
      <vt:lpstr> </vt:lpstr>
      <vt:lpstr> </vt:lpstr>
      <vt:lpstr>PowerPoint Presentation</vt:lpstr>
      <vt:lpstr> THE  INTRODUCTION</vt:lpstr>
      <vt:lpstr>BACKGROUND</vt:lpstr>
      <vt:lpstr>    FEASIBILITY STUDY</vt:lpstr>
      <vt:lpstr> PROJECT   ANALYSIS</vt:lpstr>
      <vt:lpstr>MOTIVE</vt:lpstr>
      <vt:lpstr>OBJECTIVE</vt:lpstr>
      <vt:lpstr> METHODOLOGY   USED</vt:lpstr>
      <vt:lpstr>The methodology used in a World Cup prediction project involves:</vt:lpstr>
      <vt:lpstr> TECHNOLOGY   USED</vt:lpstr>
      <vt:lpstr>Technologies Used:</vt:lpstr>
      <vt:lpstr>Technologies Used:</vt:lpstr>
      <vt:lpstr>Technologies Used:</vt:lpstr>
      <vt:lpstr>Technologies Used:</vt:lpstr>
      <vt:lpstr>Technologies Used:</vt:lpstr>
      <vt:lpstr> EXPLORATOTY  DATA ANALYSIS</vt:lpstr>
      <vt:lpstr>PowerPoint Presentation</vt:lpstr>
      <vt:lpstr>PowerPoint Presentation</vt:lpstr>
      <vt:lpstr> THE PREDICTION   MODEL</vt:lpstr>
      <vt:lpstr>DELIVERABLES</vt:lpstr>
      <vt:lpstr>DELIVERABLES</vt:lpstr>
      <vt:lpstr> THE   WEBSITE UI</vt:lpstr>
      <vt:lpstr> </vt:lpstr>
      <vt:lpstr> </vt:lpstr>
      <vt:lpstr> </vt:lpstr>
      <vt:lpstr>PowerPoint Presentation</vt:lpstr>
      <vt:lpstr>PowerPoint Presentation</vt:lpstr>
      <vt:lpstr>PowerPoint Presentation</vt:lpstr>
      <vt:lpstr> </vt:lpstr>
      <vt:lpstr> </vt:lpstr>
      <vt:lpstr> PROJECT AT A GLANCE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Sukanta Bhunia</dc:creator>
  <cp:lastModifiedBy>Sukanta Bhunia</cp:lastModifiedBy>
  <cp:revision>2</cp:revision>
  <dcterms:modified xsi:type="dcterms:W3CDTF">2023-08-28T14:41:34Z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2023-08-28T14:41:01Z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35e93650-2324-4af4-b2f1-9a2fd7e80bd7</vt:lpwstr>
  </property>
  <property fmtid="{D5CDD505-2E9C-101B-9397-08002B2CF9AE}" pid="7" name="MSIP_Label_defa4170-0d19-0005-0004-bc88714345d2_ActionId">
    <vt:lpwstr>02187967-22a1-481e-b6a7-fcf094ac220d</vt:lpwstr>
  </property>
  <property fmtid="{D5CDD505-2E9C-101B-9397-08002B2CF9AE}" pid="8" name="MSIP_Label_defa4170-0d19-0005-0004-bc88714345d2_ContentBits">
    <vt:lpwstr>0</vt:lpwstr>
  </property>
  <property fmtid="{D5CDD505-2E9C-101B-9397-08002B2CF9AE}" pid="9" name="ContentTypeId">
    <vt:lpwstr>0x010100C473E44845E7364EB26BC3389DD5B564</vt:lpwstr>
  </property>
</Properties>
</file>